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media/image34.jpg" ContentType="image/png"/>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3" r:id="rId1"/>
  </p:sldMasterIdLst>
  <p:notesMasterIdLst>
    <p:notesMasterId r:id="rId106"/>
  </p:notesMasterIdLst>
  <p:sldIdLst>
    <p:sldId id="256" r:id="rId2"/>
    <p:sldId id="525" r:id="rId3"/>
    <p:sldId id="258" r:id="rId4"/>
    <p:sldId id="987" r:id="rId5"/>
    <p:sldId id="465" r:id="rId6"/>
    <p:sldId id="260" r:id="rId7"/>
    <p:sldId id="984" r:id="rId8"/>
    <p:sldId id="347" r:id="rId9"/>
    <p:sldId id="351" r:id="rId10"/>
    <p:sldId id="348" r:id="rId11"/>
    <p:sldId id="349" r:id="rId12"/>
    <p:sldId id="350" r:id="rId13"/>
    <p:sldId id="1004" r:id="rId14"/>
    <p:sldId id="974" r:id="rId15"/>
    <p:sldId id="975" r:id="rId16"/>
    <p:sldId id="479" r:id="rId17"/>
    <p:sldId id="481" r:id="rId18"/>
    <p:sldId id="263" r:id="rId19"/>
    <p:sldId id="512" r:id="rId20"/>
    <p:sldId id="513" r:id="rId21"/>
    <p:sldId id="509" r:id="rId22"/>
    <p:sldId id="507" r:id="rId23"/>
    <p:sldId id="508" r:id="rId24"/>
    <p:sldId id="510" r:id="rId25"/>
    <p:sldId id="290" r:id="rId26"/>
    <p:sldId id="511" r:id="rId27"/>
    <p:sldId id="517" r:id="rId28"/>
    <p:sldId id="518" r:id="rId29"/>
    <p:sldId id="473" r:id="rId30"/>
    <p:sldId id="520" r:id="rId31"/>
    <p:sldId id="521" r:id="rId32"/>
    <p:sldId id="522" r:id="rId33"/>
    <p:sldId id="523" r:id="rId34"/>
    <p:sldId id="314" r:id="rId35"/>
    <p:sldId id="474" r:id="rId36"/>
    <p:sldId id="524" r:id="rId37"/>
    <p:sldId id="444" r:id="rId38"/>
    <p:sldId id="306" r:id="rId39"/>
    <p:sldId id="327" r:id="rId40"/>
    <p:sldId id="328" r:id="rId41"/>
    <p:sldId id="329" r:id="rId42"/>
    <p:sldId id="330" r:id="rId43"/>
    <p:sldId id="331" r:id="rId44"/>
    <p:sldId id="332" r:id="rId45"/>
    <p:sldId id="333" r:id="rId46"/>
    <p:sldId id="307" r:id="rId47"/>
    <p:sldId id="308" r:id="rId48"/>
    <p:sldId id="292" r:id="rId49"/>
    <p:sldId id="353" r:id="rId50"/>
    <p:sldId id="354" r:id="rId51"/>
    <p:sldId id="355" r:id="rId52"/>
    <p:sldId id="356" r:id="rId53"/>
    <p:sldId id="357" r:id="rId54"/>
    <p:sldId id="358" r:id="rId55"/>
    <p:sldId id="359" r:id="rId56"/>
    <p:sldId id="526" r:id="rId57"/>
    <p:sldId id="305" r:id="rId58"/>
    <p:sldId id="310" r:id="rId59"/>
    <p:sldId id="311" r:id="rId60"/>
    <p:sldId id="312" r:id="rId61"/>
    <p:sldId id="313" r:id="rId62"/>
    <p:sldId id="315" r:id="rId63"/>
    <p:sldId id="528" r:id="rId64"/>
    <p:sldId id="316" r:id="rId65"/>
    <p:sldId id="317" r:id="rId66"/>
    <p:sldId id="318" r:id="rId67"/>
    <p:sldId id="319" r:id="rId68"/>
    <p:sldId id="320" r:id="rId69"/>
    <p:sldId id="321" r:id="rId70"/>
    <p:sldId id="322" r:id="rId71"/>
    <p:sldId id="323" r:id="rId72"/>
    <p:sldId id="352" r:id="rId73"/>
    <p:sldId id="360" r:id="rId74"/>
    <p:sldId id="361" r:id="rId75"/>
    <p:sldId id="362" r:id="rId76"/>
    <p:sldId id="363" r:id="rId77"/>
    <p:sldId id="364" r:id="rId78"/>
    <p:sldId id="365" r:id="rId79"/>
    <p:sldId id="366" r:id="rId80"/>
    <p:sldId id="367" r:id="rId81"/>
    <p:sldId id="368" r:id="rId82"/>
    <p:sldId id="369" r:id="rId83"/>
    <p:sldId id="370" r:id="rId84"/>
    <p:sldId id="371" r:id="rId85"/>
    <p:sldId id="372" r:id="rId86"/>
    <p:sldId id="529" r:id="rId87"/>
    <p:sldId id="373" r:id="rId88"/>
    <p:sldId id="375" r:id="rId89"/>
    <p:sldId id="458" r:id="rId90"/>
    <p:sldId id="459" r:id="rId91"/>
    <p:sldId id="376" r:id="rId92"/>
    <p:sldId id="377" r:id="rId93"/>
    <p:sldId id="378" r:id="rId94"/>
    <p:sldId id="379" r:id="rId95"/>
    <p:sldId id="381" r:id="rId96"/>
    <p:sldId id="382" r:id="rId97"/>
    <p:sldId id="1001" r:id="rId98"/>
    <p:sldId id="1002" r:id="rId99"/>
    <p:sldId id="334" r:id="rId100"/>
    <p:sldId id="335" r:id="rId101"/>
    <p:sldId id="463" r:id="rId102"/>
    <p:sldId id="423" r:id="rId103"/>
    <p:sldId id="339" r:id="rId104"/>
    <p:sldId id="1003" r:id="rId105"/>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cjdj051hm4KbNdG1gkafEA==" hashData="cPnJe6+mPEv/DoKP/r+H8m4pSJRmezWLpQxRvs+pKeRlffZJh1Hyr0gL14CYcXCwIBeWVUlmNQ2A3wzPhQ45cQ=="/>
  <p:extLst>
    <p:ext uri="{521415D9-36F7-43E2-AB2F-B90AF26B5E84}">
      <p14:sectionLst xmlns:p14="http://schemas.microsoft.com/office/powerpoint/2010/main">
        <p14:section name="Introduction &amp; course objectives - 5 Minutes" id="{29DBD04F-8DD6-47DB-804F-3ED0D1E268FC}">
          <p14:sldIdLst>
            <p14:sldId id="256"/>
            <p14:sldId id="525"/>
            <p14:sldId id="258"/>
            <p14:sldId id="987"/>
            <p14:sldId id="465"/>
            <p14:sldId id="260"/>
            <p14:sldId id="984"/>
          </p14:sldIdLst>
        </p14:section>
        <p14:section name="Concept of Unit Service - 20-minutes" id="{3F5CF364-9BDE-4FCA-A2B2-193A328B9E01}">
          <p14:sldIdLst>
            <p14:sldId id="347"/>
            <p14:sldId id="351"/>
            <p14:sldId id="348"/>
            <p14:sldId id="349"/>
            <p14:sldId id="350"/>
            <p14:sldId id="1004"/>
            <p14:sldId id="974"/>
            <p14:sldId id="975"/>
          </p14:sldIdLst>
        </p14:section>
        <p14:section name="District Unit Service - 30" id="{AEB98478-C72A-4A88-B741-57B3681C466E}">
          <p14:sldIdLst>
            <p14:sldId id="479"/>
            <p14:sldId id="481"/>
            <p14:sldId id="263"/>
            <p14:sldId id="512"/>
            <p14:sldId id="513"/>
            <p14:sldId id="509"/>
            <p14:sldId id="507"/>
            <p14:sldId id="508"/>
            <p14:sldId id="510"/>
            <p14:sldId id="290"/>
            <p14:sldId id="511"/>
            <p14:sldId id="517"/>
            <p14:sldId id="518"/>
            <p14:sldId id="473"/>
            <p14:sldId id="520"/>
            <p14:sldId id="521"/>
            <p14:sldId id="522"/>
            <p14:sldId id="523"/>
            <p14:sldId id="314"/>
            <p14:sldId id="474"/>
            <p14:sldId id="524"/>
            <p14:sldId id="444"/>
          </p14:sldIdLst>
        </p14:section>
        <p14:section name="Roundtable Fundamentals - 15 minutes" id="{270E62DF-CD0F-42B8-BB3B-26BD4491B8D6}">
          <p14:sldIdLst>
            <p14:sldId id="306"/>
            <p14:sldId id="327"/>
            <p14:sldId id="328"/>
            <p14:sldId id="329"/>
            <p14:sldId id="330"/>
            <p14:sldId id="331"/>
            <p14:sldId id="332"/>
            <p14:sldId id="333"/>
            <p14:sldId id="307"/>
            <p14:sldId id="308"/>
            <p14:sldId id="292"/>
          </p14:sldIdLst>
        </p14:section>
        <p14:section name="Roundtable Adminstration - 10 minutes" id="{B0307E2F-18FA-4179-B62E-4E3E0765524E}">
          <p14:sldIdLst>
            <p14:sldId id="353"/>
            <p14:sldId id="354"/>
            <p14:sldId id="355"/>
            <p14:sldId id="356"/>
            <p14:sldId id="357"/>
            <p14:sldId id="358"/>
            <p14:sldId id="359"/>
            <p14:sldId id="526"/>
          </p14:sldIdLst>
        </p14:section>
        <p14:section name="Roundtable Organization - 15 minutes" id="{3A793A6F-8BCC-450A-A851-AE34EA4B64F6}">
          <p14:sldIdLst>
            <p14:sldId id="305"/>
            <p14:sldId id="310"/>
            <p14:sldId id="311"/>
            <p14:sldId id="312"/>
            <p14:sldId id="313"/>
            <p14:sldId id="315"/>
            <p14:sldId id="528"/>
          </p14:sldIdLst>
        </p14:section>
        <p14:section name="Roundtable Preparation - 15 minutes" id="{0084AC9D-08A6-43FA-A742-10B30EB924F3}">
          <p14:sldIdLst>
            <p14:sldId id="316"/>
            <p14:sldId id="317"/>
            <p14:sldId id="318"/>
            <p14:sldId id="319"/>
            <p14:sldId id="320"/>
            <p14:sldId id="321"/>
            <p14:sldId id="322"/>
            <p14:sldId id="323"/>
            <p14:sldId id="352"/>
            <p14:sldId id="360"/>
            <p14:sldId id="361"/>
            <p14:sldId id="362"/>
            <p14:sldId id="363"/>
            <p14:sldId id="364"/>
            <p14:sldId id="365"/>
            <p14:sldId id="366"/>
            <p14:sldId id="367"/>
            <p14:sldId id="368"/>
            <p14:sldId id="369"/>
          </p14:sldIdLst>
        </p14:section>
        <p14:section name="Components of Roundtable - 20 minutes" id="{75851504-D31D-4546-AEF6-FBA321B0BBDD}">
          <p14:sldIdLst>
            <p14:sldId id="370"/>
            <p14:sldId id="371"/>
            <p14:sldId id="372"/>
            <p14:sldId id="529"/>
            <p14:sldId id="373"/>
            <p14:sldId id="375"/>
            <p14:sldId id="458"/>
          </p14:sldIdLst>
        </p14:section>
        <p14:section name="Roundtable tools - 20 minutes" id="{C41910AF-38B6-41AD-BFA6-E0DC4D666560}">
          <p14:sldIdLst>
            <p14:sldId id="459"/>
            <p14:sldId id="376"/>
            <p14:sldId id="377"/>
            <p14:sldId id="378"/>
            <p14:sldId id="379"/>
            <p14:sldId id="381"/>
            <p14:sldId id="382"/>
          </p14:sldIdLst>
        </p14:section>
        <p14:section name="Commissioner Recognition &amp; Resources - 10 minutes" id="{F7F1C31F-7D99-4B90-8787-7D6E5A020CEE}">
          <p14:sldIdLst>
            <p14:sldId id="1001"/>
            <p14:sldId id="1002"/>
            <p14:sldId id="334"/>
            <p14:sldId id="335"/>
          </p14:sldIdLst>
        </p14:section>
        <p14:section name="Summary/questions/comments - 10 minutes" id="{2B0D9176-84FB-4FF2-B526-33CEE6AA1296}">
          <p14:sldIdLst>
            <p14:sldId id="463"/>
            <p14:sldId id="423"/>
            <p14:sldId id="339"/>
            <p14:sldId id="100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E138807-2424-A5D8-B3BD-167ABBA471F9}" name="David Fornadel" initials="DF" userId="B6ZYqSDDYs64BmrbGoBrrumA2emyTLuMH0IXL+S3L4Y=" providerId="None"/>
  <p188:author id="{B0A2E058-1697-356F-E2E9-15D93FA41B5D}" name="Becky Chambers" initials="BC" userId="uKKZRf7qrMuxx6HZo0oZii4fieFDnmFl3sa3Itk0/Lc=" providerId="None"/>
  <p188:author id="{8FB69860-0B68-54C7-55E5-99A9B2ABF54A}" name="Kresha Alvarado" initials="KA" userId="bddfd779db23f395" providerId="Windows Live"/>
  <p188:author id="{A4D93D61-318B-5CB7-70F9-36CDA4EC82B9}" name="William Chambers" initials="WC" userId="ddbcc8c6cf2a72b8" providerId="Windows Live"/>
  <p188:author id="{D95F5FD8-3ED3-FDF7-912B-9AEBCEF71C52}" name="Randall Hust" initials="RH" userId="cRmoyB8VBiEPyGDesrdRNH9FTZk7MKJ0V5aiH/sbRYs=" providerId="None"/>
  <p188:author id="{8A7068EE-B863-56C2-4A5D-8E0C82E612ED}" name="Roberta Hudson" initials="RH" userId="73bcebbf40f06d39" providerId="Windows Live"/>
  <p188:author id="{10B047F6-C4CD-9443-E5A8-1BEE2C8D01F2}" name="Kresha Alvarado" initials="KA" userId="Kresha Alvarado"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F94078A-1E1C-438B-BC6D-D72FC8059C86}" v="185" dt="2025-08-19T18:38:01.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802" autoAdjust="0"/>
    <p:restoredTop sz="55527" autoAdjust="0"/>
  </p:normalViewPr>
  <p:slideViewPr>
    <p:cSldViewPr snapToGrid="0">
      <p:cViewPr varScale="1">
        <p:scale>
          <a:sx n="59" d="100"/>
          <a:sy n="59" d="100"/>
        </p:scale>
        <p:origin x="480" y="60"/>
      </p:cViewPr>
      <p:guideLst/>
    </p:cSldViewPr>
  </p:slideViewPr>
  <p:notesTextViewPr>
    <p:cViewPr>
      <p:scale>
        <a:sx n="3" d="2"/>
        <a:sy n="3" d="2"/>
      </p:scale>
      <p:origin x="0" y="0"/>
    </p:cViewPr>
  </p:notesTextViewPr>
  <p:sorterViewPr>
    <p:cViewPr varScale="1">
      <p:scale>
        <a:sx n="1" d="1"/>
        <a:sy n="1" d="1"/>
      </p:scale>
      <p:origin x="0" y="-12648"/>
    </p:cViewPr>
  </p:sorterViewPr>
  <p:notesViewPr>
    <p:cSldViewPr snapToGrid="0">
      <p:cViewPr>
        <p:scale>
          <a:sx n="80" d="100"/>
          <a:sy n="80" d="100"/>
        </p:scale>
        <p:origin x="1242"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microsoft.com/office/2015/10/relationships/revisionInfo" Target="revisionInfo.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microsoft.com/office/2018/10/relationships/authors" Target="author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ndall Hust" userId="cRmoyB8VBiEPyGDesrdRNH9FTZk7MKJ0V5aiH/sbRYs=" providerId="None" clId="Web-{3F94078A-1E1C-438B-BC6D-D72FC8059C86}"/>
    <pc:docChg chg="modSld">
      <pc:chgData name="Randall Hust" userId="cRmoyB8VBiEPyGDesrdRNH9FTZk7MKJ0V5aiH/sbRYs=" providerId="None" clId="Web-{3F94078A-1E1C-438B-BC6D-D72FC8059C86}" dt="2025-08-19T18:37:53.403" v="362" actId="14100"/>
      <pc:docMkLst>
        <pc:docMk/>
      </pc:docMkLst>
      <pc:sldChg chg="modNotes">
        <pc:chgData name="Randall Hust" userId="cRmoyB8VBiEPyGDesrdRNH9FTZk7MKJ0V5aiH/sbRYs=" providerId="None" clId="Web-{3F94078A-1E1C-438B-BC6D-D72FC8059C86}" dt="2025-08-19T18:17:34.051" v="37"/>
        <pc:sldMkLst>
          <pc:docMk/>
          <pc:sldMk cId="1302344274" sldId="290"/>
        </pc:sldMkLst>
      </pc:sldChg>
      <pc:sldChg chg="modNotes">
        <pc:chgData name="Randall Hust" userId="cRmoyB8VBiEPyGDesrdRNH9FTZk7MKJ0V5aiH/sbRYs=" providerId="None" clId="Web-{3F94078A-1E1C-438B-BC6D-D72FC8059C86}" dt="2025-08-19T18:20:38.409" v="109"/>
        <pc:sldMkLst>
          <pc:docMk/>
          <pc:sldMk cId="3984664145" sldId="310"/>
        </pc:sldMkLst>
      </pc:sldChg>
      <pc:sldChg chg="addSp delSp modSp modNotes">
        <pc:chgData name="Randall Hust" userId="cRmoyB8VBiEPyGDesrdRNH9FTZk7MKJ0V5aiH/sbRYs=" providerId="None" clId="Web-{3F94078A-1E1C-438B-BC6D-D72FC8059C86}" dt="2025-08-19T18:30:57.452" v="270"/>
        <pc:sldMkLst>
          <pc:docMk/>
          <pc:sldMk cId="1037907786" sldId="315"/>
        </pc:sldMkLst>
        <pc:spChg chg="mod">
          <ac:chgData name="Randall Hust" userId="cRmoyB8VBiEPyGDesrdRNH9FTZk7MKJ0V5aiH/sbRYs=" providerId="None" clId="Web-{3F94078A-1E1C-438B-BC6D-D72FC8059C86}" dt="2025-08-19T18:30:45.578" v="265" actId="14100"/>
          <ac:spMkLst>
            <pc:docMk/>
            <pc:sldMk cId="1037907786" sldId="315"/>
            <ac:spMk id="4" creationId="{D19F1634-435C-4D27-A619-9A4801CC3BAF}"/>
          </ac:spMkLst>
        </pc:spChg>
        <pc:spChg chg="add del mod">
          <ac:chgData name="Randall Hust" userId="cRmoyB8VBiEPyGDesrdRNH9FTZk7MKJ0V5aiH/sbRYs=" providerId="None" clId="Web-{3F94078A-1E1C-438B-BC6D-D72FC8059C86}" dt="2025-08-19T18:30:27.015" v="249"/>
          <ac:spMkLst>
            <pc:docMk/>
            <pc:sldMk cId="1037907786" sldId="315"/>
            <ac:spMk id="6" creationId="{1C13E80C-1877-E481-F60A-9061F3D3598D}"/>
          </ac:spMkLst>
        </pc:spChg>
        <pc:spChg chg="add del mod">
          <ac:chgData name="Randall Hust" userId="cRmoyB8VBiEPyGDesrdRNH9FTZk7MKJ0V5aiH/sbRYs=" providerId="None" clId="Web-{3F94078A-1E1C-438B-BC6D-D72FC8059C86}" dt="2025-08-19T18:30:57.452" v="270"/>
          <ac:spMkLst>
            <pc:docMk/>
            <pc:sldMk cId="1037907786" sldId="315"/>
            <ac:spMk id="9" creationId="{74E0C11D-0ED0-DFE4-D0AB-7EE6D51C8808}"/>
          </ac:spMkLst>
        </pc:spChg>
        <pc:spChg chg="add del mod">
          <ac:chgData name="Randall Hust" userId="cRmoyB8VBiEPyGDesrdRNH9FTZk7MKJ0V5aiH/sbRYs=" providerId="None" clId="Web-{3F94078A-1E1C-438B-BC6D-D72FC8059C86}" dt="2025-08-19T18:30:29.531" v="252"/>
          <ac:spMkLst>
            <pc:docMk/>
            <pc:sldMk cId="1037907786" sldId="315"/>
            <ac:spMk id="10" creationId="{5A6FD8B2-77BD-D6B1-5A28-5A5272F9522B}"/>
          </ac:spMkLst>
        </pc:spChg>
        <pc:picChg chg="mod">
          <ac:chgData name="Randall Hust" userId="cRmoyB8VBiEPyGDesrdRNH9FTZk7MKJ0V5aiH/sbRYs=" providerId="None" clId="Web-{3F94078A-1E1C-438B-BC6D-D72FC8059C86}" dt="2025-08-19T18:30:55.140" v="269" actId="14100"/>
          <ac:picMkLst>
            <pc:docMk/>
            <pc:sldMk cId="1037907786" sldId="315"/>
            <ac:picMk id="2" creationId="{6E76B3CA-911F-2F3C-13E9-CF951288602A}"/>
          </ac:picMkLst>
        </pc:picChg>
        <pc:picChg chg="mod">
          <ac:chgData name="Randall Hust" userId="cRmoyB8VBiEPyGDesrdRNH9FTZk7MKJ0V5aiH/sbRYs=" providerId="None" clId="Web-{3F94078A-1E1C-438B-BC6D-D72FC8059C86}" dt="2025-08-19T18:30:50.249" v="267" actId="14100"/>
          <ac:picMkLst>
            <pc:docMk/>
            <pc:sldMk cId="1037907786" sldId="315"/>
            <ac:picMk id="5" creationId="{4C5DFE03-F741-4AFF-A235-F9ABB8B3FE7A}"/>
          </ac:picMkLst>
        </pc:picChg>
        <pc:picChg chg="add del mod">
          <ac:chgData name="Randall Hust" userId="cRmoyB8VBiEPyGDesrdRNH9FTZk7MKJ0V5aiH/sbRYs=" providerId="None" clId="Web-{3F94078A-1E1C-438B-BC6D-D72FC8059C86}" dt="2025-08-19T18:30:27.906" v="250"/>
          <ac:picMkLst>
            <pc:docMk/>
            <pc:sldMk cId="1037907786" sldId="315"/>
            <ac:picMk id="8" creationId="{CBD78F09-A537-317B-DCDD-882E0C147F8E}"/>
          </ac:picMkLst>
        </pc:picChg>
        <pc:picChg chg="add del mod">
          <ac:chgData name="Randall Hust" userId="cRmoyB8VBiEPyGDesrdRNH9FTZk7MKJ0V5aiH/sbRYs=" providerId="None" clId="Web-{3F94078A-1E1C-438B-BC6D-D72FC8059C86}" dt="2025-08-19T18:30:12.515" v="236"/>
          <ac:picMkLst>
            <pc:docMk/>
            <pc:sldMk cId="1037907786" sldId="315"/>
            <ac:picMk id="11" creationId="{DA7FA439-64FF-0635-6836-701DD31069DB}"/>
          </ac:picMkLst>
        </pc:picChg>
      </pc:sldChg>
      <pc:sldChg chg="modNotes">
        <pc:chgData name="Randall Hust" userId="cRmoyB8VBiEPyGDesrdRNH9FTZk7MKJ0V5aiH/sbRYs=" providerId="None" clId="Web-{3F94078A-1E1C-438B-BC6D-D72FC8059C86}" dt="2025-08-19T18:33:18.577" v="285"/>
        <pc:sldMkLst>
          <pc:docMk/>
          <pc:sldMk cId="1738014242" sldId="316"/>
        </pc:sldMkLst>
      </pc:sldChg>
      <pc:sldChg chg="modNotes">
        <pc:chgData name="Randall Hust" userId="cRmoyB8VBiEPyGDesrdRNH9FTZk7MKJ0V5aiH/sbRYs=" providerId="None" clId="Web-{3F94078A-1E1C-438B-BC6D-D72FC8059C86}" dt="2025-08-19T18:34:35.514" v="340"/>
        <pc:sldMkLst>
          <pc:docMk/>
          <pc:sldMk cId="393781786" sldId="360"/>
        </pc:sldMkLst>
      </pc:sldChg>
      <pc:sldChg chg="addSp delSp modSp">
        <pc:chgData name="Randall Hust" userId="cRmoyB8VBiEPyGDesrdRNH9FTZk7MKJ0V5aiH/sbRYs=" providerId="None" clId="Web-{3F94078A-1E1C-438B-BC6D-D72FC8059C86}" dt="2025-08-19T18:37:53.403" v="362" actId="14100"/>
        <pc:sldMkLst>
          <pc:docMk/>
          <pc:sldMk cId="550070270" sldId="370"/>
        </pc:sldMkLst>
        <pc:spChg chg="mod">
          <ac:chgData name="Randall Hust" userId="cRmoyB8VBiEPyGDesrdRNH9FTZk7MKJ0V5aiH/sbRYs=" providerId="None" clId="Web-{3F94078A-1E1C-438B-BC6D-D72FC8059C86}" dt="2025-08-19T18:35:57.372" v="346" actId="1076"/>
          <ac:spMkLst>
            <pc:docMk/>
            <pc:sldMk cId="550070270" sldId="370"/>
            <ac:spMk id="4" creationId="{00000000-0000-0000-0000-000000000000}"/>
          </ac:spMkLst>
        </pc:spChg>
        <pc:picChg chg="add mod">
          <ac:chgData name="Randall Hust" userId="cRmoyB8VBiEPyGDesrdRNH9FTZk7MKJ0V5aiH/sbRYs=" providerId="None" clId="Web-{3F94078A-1E1C-438B-BC6D-D72FC8059C86}" dt="2025-08-19T18:37:53.403" v="362" actId="14100"/>
          <ac:picMkLst>
            <pc:docMk/>
            <pc:sldMk cId="550070270" sldId="370"/>
            <ac:picMk id="2" creationId="{B5A86606-9A9A-7A8A-67EE-A1C0C18B4D9E}"/>
          </ac:picMkLst>
        </pc:picChg>
        <pc:picChg chg="add mod">
          <ac:chgData name="Randall Hust" userId="cRmoyB8VBiEPyGDesrdRNH9FTZk7MKJ0V5aiH/sbRYs=" providerId="None" clId="Web-{3F94078A-1E1C-438B-BC6D-D72FC8059C86}" dt="2025-08-19T18:37:47.278" v="360" actId="1076"/>
          <ac:picMkLst>
            <pc:docMk/>
            <pc:sldMk cId="550070270" sldId="370"/>
            <ac:picMk id="3" creationId="{8F9CC000-1846-4809-64B8-C1C2CDCFE33F}"/>
          </ac:picMkLst>
        </pc:picChg>
        <pc:picChg chg="add mod">
          <ac:chgData name="Randall Hust" userId="cRmoyB8VBiEPyGDesrdRNH9FTZk7MKJ0V5aiH/sbRYs=" providerId="None" clId="Web-{3F94078A-1E1C-438B-BC6D-D72FC8059C86}" dt="2025-08-19T18:37:50.012" v="361" actId="14100"/>
          <ac:picMkLst>
            <pc:docMk/>
            <pc:sldMk cId="550070270" sldId="370"/>
            <ac:picMk id="5" creationId="{5B17F186-BA03-AEB5-3805-73FF95D6D8DC}"/>
          </ac:picMkLst>
        </pc:picChg>
        <pc:picChg chg="del">
          <ac:chgData name="Randall Hust" userId="cRmoyB8VBiEPyGDesrdRNH9FTZk7MKJ0V5aiH/sbRYs=" providerId="None" clId="Web-{3F94078A-1E1C-438B-BC6D-D72FC8059C86}" dt="2025-08-19T18:35:48.123" v="342"/>
          <ac:picMkLst>
            <pc:docMk/>
            <pc:sldMk cId="550070270" sldId="370"/>
            <ac:picMk id="8" creationId="{60C94BD6-3DBE-DAE2-8C9F-262C7FF39239}"/>
          </ac:picMkLst>
        </pc:picChg>
        <pc:picChg chg="del">
          <ac:chgData name="Randall Hust" userId="cRmoyB8VBiEPyGDesrdRNH9FTZk7MKJ0V5aiH/sbRYs=" providerId="None" clId="Web-{3F94078A-1E1C-438B-BC6D-D72FC8059C86}" dt="2025-08-19T18:35:47.091" v="341"/>
          <ac:picMkLst>
            <pc:docMk/>
            <pc:sldMk cId="550070270" sldId="370"/>
            <ac:picMk id="10" creationId="{31F39BDE-1F94-5BAF-7095-4782D4A970E4}"/>
          </ac:picMkLst>
        </pc:picChg>
      </pc:sldChg>
      <pc:sldChg chg="modSp">
        <pc:chgData name="Randall Hust" userId="cRmoyB8VBiEPyGDesrdRNH9FTZk7MKJ0V5aiH/sbRYs=" providerId="None" clId="Web-{3F94078A-1E1C-438B-BC6D-D72FC8059C86}" dt="2025-08-19T18:25:02.111" v="116" actId="14100"/>
        <pc:sldMkLst>
          <pc:docMk/>
          <pc:sldMk cId="2820625105" sldId="528"/>
        </pc:sldMkLst>
        <pc:spChg chg="mod">
          <ac:chgData name="Randall Hust" userId="cRmoyB8VBiEPyGDesrdRNH9FTZk7MKJ0V5aiH/sbRYs=" providerId="None" clId="Web-{3F94078A-1E1C-438B-BC6D-D72FC8059C86}" dt="2025-08-19T18:25:02.111" v="116" actId="14100"/>
          <ac:spMkLst>
            <pc:docMk/>
            <pc:sldMk cId="2820625105" sldId="528"/>
            <ac:spMk id="2" creationId="{0DDA8257-92AB-4D63-9175-401E72EFE422}"/>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US"/>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AE67D2F0-62C2-46C1-8012-70AA83490302}" type="datetimeFigureOut">
              <a:rPr lang="en-US" smtClean="0"/>
              <a:t>8/27/2025</a:t>
            </a:fld>
            <a:endParaRPr lang="en-US"/>
          </a:p>
        </p:txBody>
      </p:sp>
      <p:sp>
        <p:nvSpPr>
          <p:cNvPr id="4" name="Slide Image Placeholder 3"/>
          <p:cNvSpPr>
            <a:spLocks noGrp="1" noRot="1" noChangeAspect="1"/>
          </p:cNvSpPr>
          <p:nvPr>
            <p:ph type="sldImg" idx="2"/>
          </p:nvPr>
        </p:nvSpPr>
        <p:spPr>
          <a:xfrm>
            <a:off x="2678113" y="1323975"/>
            <a:ext cx="2222500" cy="1666875"/>
          </a:xfrm>
          <a:prstGeom prst="rect">
            <a:avLst/>
          </a:prstGeom>
          <a:noFill/>
          <a:ln w="12700">
            <a:solidFill>
              <a:prstClr val="black"/>
            </a:solidFill>
          </a:ln>
        </p:spPr>
        <p:txBody>
          <a:bodyPr vert="horz" lIns="96661" tIns="48331" rIns="96661" bIns="48331" rtlCol="0" anchor="ctr"/>
          <a:lstStyle/>
          <a:p>
            <a:endParaRPr lang="en-US"/>
          </a:p>
        </p:txBody>
      </p:sp>
      <p:sp>
        <p:nvSpPr>
          <p:cNvPr id="5" name="Notes Placeholder 4"/>
          <p:cNvSpPr>
            <a:spLocks noGrp="1"/>
          </p:cNvSpPr>
          <p:nvPr>
            <p:ph type="body" sz="quarter" idx="3"/>
          </p:nvPr>
        </p:nvSpPr>
        <p:spPr>
          <a:xfrm>
            <a:off x="334410" y="3195828"/>
            <a:ext cx="6604580" cy="5664708"/>
          </a:xfrm>
          <a:prstGeom prst="rect">
            <a:avLst/>
          </a:prstGeom>
        </p:spPr>
        <p:txBody>
          <a:bodyPr vert="horz" lIns="96661" tIns="48331" rIns="96661" bIns="4833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US"/>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3ECE0401-FB33-44DA-B8A2-684F95F45102}" type="slidenum">
              <a:rPr lang="en-US" smtClean="0"/>
              <a:t>‹#›</a:t>
            </a:fld>
            <a:endParaRPr lang="en-US"/>
          </a:p>
        </p:txBody>
      </p:sp>
    </p:spTree>
    <p:extLst>
      <p:ext uri="{BB962C8B-B14F-4D97-AF65-F5344CB8AC3E}">
        <p14:creationId xmlns:p14="http://schemas.microsoft.com/office/powerpoint/2010/main" val="1368542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3" Type="http://schemas.openxmlformats.org/officeDocument/2006/relationships/hyperlink" Target="http://www.scouting.org/commissioners/manuals" TargetMode="External"/><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30200"/>
            <a:ext cx="2222500" cy="1666875"/>
          </a:xfrm>
        </p:spPr>
      </p:sp>
      <p:sp>
        <p:nvSpPr>
          <p:cNvPr id="3" name="Notes Placeholder 2"/>
          <p:cNvSpPr>
            <a:spLocks noGrp="1"/>
          </p:cNvSpPr>
          <p:nvPr>
            <p:ph type="body" idx="1"/>
          </p:nvPr>
        </p:nvSpPr>
        <p:spPr>
          <a:xfrm>
            <a:off x="446520" y="2301923"/>
            <a:ext cx="6604580" cy="5664708"/>
          </a:xfrm>
        </p:spPr>
        <p:txBody>
          <a:bodyPr/>
          <a:lstStyle/>
          <a:p>
            <a:pPr defTabSz="966612">
              <a:defRPr/>
            </a:pPr>
            <a:r>
              <a:rPr lang="en-US" dirty="0"/>
              <a:t>Welcome to training for the Roundtable Commissioner.</a:t>
            </a:r>
          </a:p>
          <a:p>
            <a:pPr defTabSz="966612">
              <a:defRPr/>
            </a:pPr>
            <a:endParaRPr lang="en-US" dirty="0"/>
          </a:p>
          <a:p>
            <a:pPr defTabSz="966612">
              <a:defRPr/>
            </a:pPr>
            <a:r>
              <a:rPr lang="en-US" dirty="0"/>
              <a:t>During this training, you will learn the foundations of commissioner service and examine where unit service fits within the district's functioning. We will pay particular attention to the role of the roundtable commissioner and emphasize how roundtables strengthen units through collaboration (the give-and-take of information), networking, and informal training. </a:t>
            </a:r>
          </a:p>
          <a:p>
            <a:pPr defTabSz="966612">
              <a:defRPr/>
            </a:pPr>
            <a:endParaRPr lang="en-US" dirty="0"/>
          </a:p>
          <a:p>
            <a:pPr defTabSz="966612">
              <a:defRPr/>
            </a:pPr>
            <a:r>
              <a:rPr lang="en-US" b="1" dirty="0"/>
              <a:t>Note to instructors</a:t>
            </a:r>
            <a:r>
              <a:rPr lang="en-US" dirty="0"/>
              <a:t>: Upon completing the classroom portion, please provide each participant with a </a:t>
            </a:r>
            <a:r>
              <a:rPr lang="en-US" b="1" dirty="0"/>
              <a:t>training card</a:t>
            </a:r>
            <a:r>
              <a:rPr lang="en-US" dirty="0"/>
              <a:t> so that onboarding coaches can verify their attendance. </a:t>
            </a:r>
          </a:p>
          <a:p>
            <a:pPr defTabSz="966612">
              <a:defRPr/>
            </a:pPr>
            <a:endParaRPr lang="en-US" dirty="0"/>
          </a:p>
          <a:p>
            <a:endParaRPr lang="en-US" sz="1500" dirty="0"/>
          </a:p>
        </p:txBody>
      </p:sp>
      <p:sp>
        <p:nvSpPr>
          <p:cNvPr id="4" name="Slide Number Placeholder 3"/>
          <p:cNvSpPr>
            <a:spLocks noGrp="1"/>
          </p:cNvSpPr>
          <p:nvPr>
            <p:ph type="sldNum" sz="quarter" idx="10"/>
          </p:nvPr>
        </p:nvSpPr>
        <p:spPr/>
        <p:txBody>
          <a:bodyPr/>
          <a:lstStyle/>
          <a:p>
            <a:fld id="{3ECE0401-FB33-44DA-B8A2-684F95F45102}" type="slidenum">
              <a:rPr lang="en-US" smtClean="0"/>
              <a:t>1</a:t>
            </a:fld>
            <a:endParaRPr lang="en-US"/>
          </a:p>
        </p:txBody>
      </p:sp>
    </p:spTree>
    <p:extLst>
      <p:ext uri="{BB962C8B-B14F-4D97-AF65-F5344CB8AC3E}">
        <p14:creationId xmlns:p14="http://schemas.microsoft.com/office/powerpoint/2010/main" val="1553599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6A636-CAE2-ABE9-CBBC-1DBC7CC341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FB05E7-F419-2EE7-E0E6-0634EC710F5B}"/>
              </a:ext>
            </a:extLst>
          </p:cNvPr>
          <p:cNvSpPr>
            <a:spLocks noGrp="1" noRot="1" noChangeAspect="1"/>
          </p:cNvSpPr>
          <p:nvPr>
            <p:ph type="sldImg"/>
          </p:nvPr>
        </p:nvSpPr>
        <p:spPr>
          <a:xfrm>
            <a:off x="2055813" y="390525"/>
            <a:ext cx="2744787" cy="2058988"/>
          </a:xfrm>
        </p:spPr>
      </p:sp>
      <p:sp>
        <p:nvSpPr>
          <p:cNvPr id="3" name="Notes Placeholder 2">
            <a:extLst>
              <a:ext uri="{FF2B5EF4-FFF2-40B4-BE49-F238E27FC236}">
                <a16:creationId xmlns:a16="http://schemas.microsoft.com/office/drawing/2014/main" id="{AE451874-A1AF-5665-9E39-4D30AA9E3800}"/>
              </a:ext>
            </a:extLst>
          </p:cNvPr>
          <p:cNvSpPr>
            <a:spLocks noGrp="1"/>
          </p:cNvSpPr>
          <p:nvPr>
            <p:ph type="body" idx="1"/>
          </p:nvPr>
        </p:nvSpPr>
        <p:spPr>
          <a:xfrm>
            <a:off x="685006" y="2823264"/>
            <a:ext cx="5486400" cy="462782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u="none" dirty="0">
                <a:effectLst/>
                <a:latin typeface="Calibri" panose="020F0502020204030204" pitchFamily="34" charset="0"/>
                <a:ea typeface="Calibri" panose="020F0502020204030204" pitchFamily="34" charset="0"/>
              </a:rPr>
              <a:t>The first thing a unit commissioner must do is get to know the unit and its people.  This may take several visits. </a:t>
            </a:r>
            <a:r>
              <a:rPr lang="en-US" dirty="0">
                <a:effectLst/>
                <a:latin typeface="Calibri"/>
                <a:ea typeface="Calibri"/>
                <a:cs typeface="Calibri"/>
              </a:rPr>
              <a:t>Unit</a:t>
            </a:r>
            <a:r>
              <a:rPr lang="en-US" dirty="0">
                <a:latin typeface="Calibri"/>
                <a:ea typeface="Calibri"/>
                <a:cs typeface="Calibri"/>
              </a:rPr>
              <a:t> </a:t>
            </a:r>
            <a:r>
              <a:rPr lang="en-US" dirty="0">
                <a:effectLst/>
                <a:latin typeface="Calibri"/>
                <a:ea typeface="Calibri"/>
                <a:cs typeface="Calibri"/>
              </a:rPr>
              <a:t>metrics are an objective starting point for discussions </a:t>
            </a:r>
            <a:r>
              <a:rPr lang="en-US" u="none" dirty="0">
                <a:effectLst/>
                <a:latin typeface="Calibri"/>
                <a:ea typeface="Calibri"/>
                <a:cs typeface="Calibri"/>
              </a:rPr>
              <a:t>after </a:t>
            </a:r>
            <a:r>
              <a:rPr lang="en-US" u="none" dirty="0">
                <a:latin typeface="Calibri"/>
                <a:ea typeface="Calibri"/>
                <a:cs typeface="Calibri"/>
              </a:rPr>
              <a:t>a relationship is established</a:t>
            </a:r>
            <a:r>
              <a:rPr lang="en-US" u="none" dirty="0">
                <a:effectLst/>
                <a:latin typeface="Calibri"/>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u="sng"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rPr>
              <a:t>These provide insight into a unit’s overall status, enabling you and the unit's Scouters to collaborate and improve the unit’s ability to deliver the promise of Scouting. They are </a:t>
            </a:r>
            <a:r>
              <a:rPr lang="en-US" b="1" dirty="0">
                <a:effectLst/>
                <a:latin typeface="Calibri" panose="020F0502020204030204" pitchFamily="34" charset="0"/>
                <a:ea typeface="Calibri" panose="020F0502020204030204" pitchFamily="34" charset="0"/>
              </a:rPr>
              <a:t>not </a:t>
            </a:r>
            <a:r>
              <a:rPr lang="en-US" dirty="0">
                <a:effectLst/>
                <a:latin typeface="Calibri" panose="020F0502020204030204" pitchFamily="34" charset="0"/>
                <a:ea typeface="Calibri" panose="020F0502020204030204" pitchFamily="34" charset="0"/>
              </a:rPr>
              <a:t>intended to compare one unit to </a:t>
            </a:r>
            <a:r>
              <a:rPr lang="en-US" u="none" dirty="0">
                <a:effectLst/>
                <a:latin typeface="Calibri" panose="020F0502020204030204" pitchFamily="34" charset="0"/>
                <a:ea typeface="Calibri" panose="020F0502020204030204" pitchFamily="34" charset="0"/>
              </a:rPr>
              <a:t>another or to provide a “score”.</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dirty="0">
                <a:effectLst/>
                <a:latin typeface="Calibri" panose="020F0502020204030204" pitchFamily="34" charset="0"/>
                <a:ea typeface="Calibri" panose="020F0502020204030204" pitchFamily="34" charset="0"/>
              </a:rPr>
            </a:br>
            <a:r>
              <a:rPr lang="en-US" dirty="0">
                <a:effectLst/>
                <a:latin typeface="Calibri" panose="020F0502020204030204" pitchFamily="34" charset="0"/>
                <a:ea typeface="Calibri" panose="020F0502020204030204" pitchFamily="34" charset="0"/>
                <a:cs typeface="Times New Roman" panose="02020603050405020304" pitchFamily="18" charset="0"/>
              </a:rPr>
              <a:t>The unit metrics chosen provide an objective and valuable means of identifying how a unit is performing, enabling commissioners a convenient method to provide focused help where it is</a:t>
            </a:r>
            <a:r>
              <a:rPr lang="en-US" u="none" dirty="0">
                <a:effectLst/>
                <a:latin typeface="Calibri" panose="020F0502020204030204" pitchFamily="34" charset="0"/>
                <a:ea typeface="Calibri" panose="020F0502020204030204" pitchFamily="34" charset="0"/>
                <a:cs typeface="Times New Roman" panose="02020603050405020304" pitchFamily="18" charset="0"/>
              </a:rPr>
              <a:t> </a:t>
            </a:r>
            <a:r>
              <a:rPr lang="en-US" dirty="0">
                <a:effectLst/>
                <a:latin typeface="Calibri" panose="020F0502020204030204" pitchFamily="34" charset="0"/>
                <a:ea typeface="Calibri" panose="020F0502020204030204" pitchFamily="34" charset="0"/>
                <a:cs typeface="Times New Roman" panose="02020603050405020304" pitchFamily="18" charset="0"/>
              </a:rPr>
              <a:t>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effectLst/>
                <a:latin typeface="Calibri" panose="020F0502020204030204" pitchFamily="34" charset="0"/>
                <a:ea typeface="Calibri" panose="020F0502020204030204" pitchFamily="34" charset="0"/>
                <a:cs typeface="Times New Roman" panose="02020603050405020304" pitchFamily="18" charset="0"/>
              </a:rPr>
              <a:t>This information is available on the unit’s dashboard. We will talk about access to that shortly.</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600" dirty="0">
                <a:effectLst/>
                <a:latin typeface="Calibri" panose="020F0502020204030204" pitchFamily="34" charset="0"/>
                <a:ea typeface="Calibri" panose="020F0502020204030204" pitchFamily="34" charset="0"/>
                <a:cs typeface="Times New Roman" panose="02020603050405020304" pitchFamily="18" charset="0"/>
              </a:rPr>
            </a:br>
            <a:endParaRPr lang="en-US" sz="1600" dirty="0"/>
          </a:p>
        </p:txBody>
      </p:sp>
      <p:sp>
        <p:nvSpPr>
          <p:cNvPr id="4" name="Slide Number Placeholder 3">
            <a:extLst>
              <a:ext uri="{FF2B5EF4-FFF2-40B4-BE49-F238E27FC236}">
                <a16:creationId xmlns:a16="http://schemas.microsoft.com/office/drawing/2014/main" id="{8C82B650-BDC4-D0FC-256E-BEA69A188BCF}"/>
              </a:ext>
            </a:extLst>
          </p:cNvPr>
          <p:cNvSpPr>
            <a:spLocks noGrp="1"/>
          </p:cNvSpPr>
          <p:nvPr>
            <p:ph type="sldNum" sz="quarter" idx="5"/>
          </p:nvPr>
        </p:nvSpPr>
        <p:spPr>
          <a:xfrm>
            <a:off x="6171406" y="8846554"/>
            <a:ext cx="685008" cy="467309"/>
          </a:xfrm>
        </p:spPr>
        <p:txBody>
          <a:bodyPr/>
          <a:lstStyle/>
          <a:p>
            <a:fld id="{59048FD7-9EFB-46E7-BEEF-BA929D3F9856}" type="slidenum">
              <a:rPr lang="en-US" smtClean="0"/>
              <a:t>10</a:t>
            </a:fld>
            <a:endParaRPr lang="en-US"/>
          </a:p>
        </p:txBody>
      </p:sp>
    </p:spTree>
    <p:extLst>
      <p:ext uri="{BB962C8B-B14F-4D97-AF65-F5344CB8AC3E}">
        <p14:creationId xmlns:p14="http://schemas.microsoft.com/office/powerpoint/2010/main" val="46164851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1"/>
        <p:cNvGrpSpPr/>
        <p:nvPr/>
      </p:nvGrpSpPr>
      <p:grpSpPr>
        <a:xfrm>
          <a:off x="0" y="0"/>
          <a:ext cx="0" cy="0"/>
          <a:chOff x="0" y="0"/>
          <a:chExt cx="0" cy="0"/>
        </a:xfrm>
      </p:grpSpPr>
      <p:sp>
        <p:nvSpPr>
          <p:cNvPr id="712" name="Google Shape;712;p80: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3" name="Google Shape;713;p80: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Website</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This is the Commissioner page on the Scouting America website. You can scroll down the left-hand column and view all the topics that are there to help you perform your duties as a unit commissioner. </a:t>
            </a: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Some of the topics include the Commissioner Newsletter e-Blast, Commissioner Engagement, Awards and Recognition, Technology for Commissioners, Commissioner Manuals and Resources, among others.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You are encouraged to visit this site frequently and explore all the information available to you. </a:t>
            </a:r>
          </a:p>
          <a:p>
            <a:pPr marL="0" lvl="0" indent="0" algn="l" rtl="0">
              <a:spcBef>
                <a:spcPts val="0"/>
              </a:spcBef>
              <a:spcAft>
                <a:spcPts val="0"/>
              </a:spcAft>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Scan QR code</a:t>
            </a:r>
            <a:endParaRPr b="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14" name="Google Shape;714;p80: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100</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212121"/>
                </a:solidFill>
                <a:effectLst/>
                <a:ea typeface="Calibri" panose="020F0502020204030204" pitchFamily="34" charset="0"/>
                <a:cs typeface="Arial" panose="020B0604020202020204" pitchFamily="34" charset="0"/>
              </a:rPr>
              <a:t>Wreath of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Arial" panose="020B0604020202020204" pitchFamily="34" charset="0"/>
              </a:rPr>
              <a:t>Scouting America commissioners and professional staff members design their badges of office with the wreath of service to signify their shared responsibility for providing unit service. They also share something unique in Scouting: a commission.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rgbClr val="212121"/>
              </a:solidFill>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212121"/>
                </a:solidFill>
                <a:effectLst/>
                <a:ea typeface="Calibri" panose="020F0502020204030204" pitchFamily="34" charset="0"/>
                <a:cs typeface="Arial" panose="020B0604020202020204" pitchFamily="34" charset="0"/>
              </a:rPr>
              <a:t>The issuance of a commission represents Scouting America’s formal empowerment to perform the duties and undertake the responsibilities of a unit commissioner and your acceptance of that obligation.</a:t>
            </a:r>
            <a:endParaRPr lang="en-US" kern="1200" dirty="0">
              <a:solidFill>
                <a:srgbClr val="000000"/>
              </a:solidFill>
              <a:effectLs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101</a:t>
            </a:fld>
            <a:endParaRPr lang="en-US" dirty="0"/>
          </a:p>
        </p:txBody>
      </p:sp>
    </p:spTree>
    <p:extLst>
      <p:ext uri="{BB962C8B-B14F-4D97-AF65-F5344CB8AC3E}">
        <p14:creationId xmlns:p14="http://schemas.microsoft.com/office/powerpoint/2010/main" val="103502754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As a roundtable commissioner, you have made a personal commitment to Scouting. </a:t>
            </a:r>
          </a:p>
          <a:p>
            <a:pPr marL="171450" indent="-171450">
              <a:buFont typeface="Arial" panose="020B0604020202020204" pitchFamily="34" charset="0"/>
              <a:buChar char="•"/>
            </a:pPr>
            <a:r>
              <a:rPr lang="en-US" dirty="0"/>
              <a:t>It’s a commitment of time, effort, and knowledge.  </a:t>
            </a:r>
          </a:p>
          <a:p>
            <a:pPr marL="171450" indent="-171450">
              <a:buFont typeface="Arial" panose="020B0604020202020204" pitchFamily="34" charset="0"/>
              <a:buChar char="•"/>
            </a:pPr>
            <a:r>
              <a:rPr lang="en-US" dirty="0"/>
              <a:t>It’s a commitment of patience and understanding. </a:t>
            </a:r>
          </a:p>
          <a:p>
            <a:pPr marL="171450" indent="-171450">
              <a:buFont typeface="Arial" panose="020B0604020202020204" pitchFamily="34" charset="0"/>
              <a:buChar char="•"/>
            </a:pPr>
            <a:r>
              <a:rPr lang="en-US" dirty="0"/>
              <a:t>It’s a commitment to be a living example for unit leaders and to lend a helping hand to fellow Scouters.</a:t>
            </a:r>
          </a:p>
        </p:txBody>
      </p:sp>
      <p:sp>
        <p:nvSpPr>
          <p:cNvPr id="4" name="Slide Number Placeholder 3"/>
          <p:cNvSpPr>
            <a:spLocks noGrp="1"/>
          </p:cNvSpPr>
          <p:nvPr>
            <p:ph type="sldNum" sz="quarter" idx="10"/>
          </p:nvPr>
        </p:nvSpPr>
        <p:spPr/>
        <p:txBody>
          <a:bodyPr/>
          <a:lstStyle/>
          <a:p>
            <a:fld id="{959046A0-4F4D-4272-874D-9474BCDE7E84}" type="slidenum">
              <a:rPr lang="en-US" smtClean="0"/>
              <a:t>102</a:t>
            </a:fld>
            <a:endParaRPr lang="en-US" dirty="0"/>
          </a:p>
        </p:txBody>
      </p:sp>
    </p:spTree>
    <p:extLst>
      <p:ext uri="{BB962C8B-B14F-4D97-AF65-F5344CB8AC3E}">
        <p14:creationId xmlns:p14="http://schemas.microsoft.com/office/powerpoint/2010/main" val="409415228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84: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84: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Congratulations </a:t>
            </a:r>
            <a:r>
              <a:rPr lang="en-US" dirty="0">
                <a:latin typeface="Calibri" panose="020F0502020204030204" pitchFamily="34" charset="0"/>
                <a:ea typeface="Calibri" panose="020F0502020204030204" pitchFamily="34" charset="0"/>
                <a:cs typeface="Calibri" panose="020F0502020204030204" pitchFamily="34" charset="0"/>
              </a:rPr>
              <a:t>on completing the first step in your education as a commissioner.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Ask your council commissioner or assistant council commissioner to pair you with a mentor to guide you through completing your onboarding progress record. It will help you internalize the knowledge you have gained in this course and guide you on your path to earning your Arrowhead Honor as a district commissioner. It will help you internalize the knowledge you have gained in this course and guide you on your path to earning your Arrowhead Honor.</a:t>
            </a:r>
            <a:endParaRPr dirty="0">
              <a:latin typeface="Calibri" panose="020F0502020204030204" pitchFamily="34" charset="0"/>
              <a:ea typeface="Calibri" panose="020F0502020204030204" pitchFamily="34" charset="0"/>
              <a:cs typeface="Calibri" panose="020F0502020204030204" pitchFamily="34" charset="0"/>
            </a:endParaRPr>
          </a:p>
        </p:txBody>
      </p:sp>
      <p:sp>
        <p:nvSpPr>
          <p:cNvPr id="743" name="Google Shape;743;p84: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103</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to instructors</a:t>
            </a:r>
            <a:r>
              <a:rPr lang="en-US" dirty="0"/>
              <a:t>: Upon completing the classroom portion, please provide each participant with a </a:t>
            </a:r>
            <a:r>
              <a:rPr lang="en-US" b="1" dirty="0"/>
              <a:t>training card</a:t>
            </a:r>
            <a:r>
              <a:rPr lang="en-US" dirty="0"/>
              <a:t> so that onboarding coaches can verify their attendance. </a:t>
            </a:r>
          </a:p>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80992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65338" y="279400"/>
            <a:ext cx="3017837" cy="2262188"/>
          </a:xfrm>
        </p:spPr>
      </p:sp>
      <p:sp>
        <p:nvSpPr>
          <p:cNvPr id="3" name="Notes Placeholder 2"/>
          <p:cNvSpPr>
            <a:spLocks noGrp="1"/>
          </p:cNvSpPr>
          <p:nvPr>
            <p:ph type="body" idx="1"/>
          </p:nvPr>
        </p:nvSpPr>
        <p:spPr>
          <a:xfrm>
            <a:off x="685800" y="2841518"/>
            <a:ext cx="5486400" cy="5885793"/>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Calibri" panose="020F0502020204030204" pitchFamily="34" charset="0"/>
                <a:ea typeface="Calibri" panose="020F0502020204030204" pitchFamily="34" charset="0"/>
                <a:cs typeface="Calibri" panose="020F0502020204030204" pitchFamily="34" charset="0"/>
              </a:rPr>
              <a:t>Unit Metrics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latin typeface="Calibri" panose="020F0502020204030204" pitchFamily="34" charset="0"/>
                <a:ea typeface="Calibri" panose="020F0502020204030204" pitchFamily="34" charset="0"/>
                <a:cs typeface="Calibri" panose="020F0502020204030204" pitchFamily="34" charset="0"/>
              </a:rPr>
              <a:t>These o</a:t>
            </a:r>
            <a:r>
              <a:rPr lang="en-US" dirty="0">
                <a:latin typeface="Calibri" panose="020F0502020204030204" pitchFamily="34" charset="0"/>
                <a:ea typeface="Calibri" panose="020F0502020204030204" pitchFamily="34" charset="0"/>
                <a:cs typeface="Calibri" panose="020F0502020204030204" pitchFamily="34" charset="0"/>
              </a:rPr>
              <a:t>bjective metrics are determined using thresholds established for average expectations. Variation from these thresholds is not necessarily ‘good’ or ‘bad.’ </a:t>
            </a:r>
            <a:r>
              <a:rPr lang="en-US" b="1" dirty="0">
                <a:latin typeface="Calibri" panose="020F0502020204030204" pitchFamily="34" charset="0"/>
                <a:ea typeface="Calibri" panose="020F0502020204030204" pitchFamily="34" charset="0"/>
                <a:cs typeface="Calibri" panose="020F0502020204030204" pitchFamily="34" charset="0"/>
              </a:rPr>
              <a:t>Metrics are not scores</a:t>
            </a:r>
            <a:r>
              <a:rPr lang="en-US" dirty="0">
                <a:latin typeface="Calibri" panose="020F0502020204030204" pitchFamily="34" charset="0"/>
                <a:ea typeface="Calibri" panose="020F0502020204030204" pitchFamily="34" charset="0"/>
                <a:cs typeface="Calibri" panose="020F0502020204030204" pitchFamily="34" charset="0"/>
              </a:rPr>
              <a:t>. They identify opportunities to provide helpful </a:t>
            </a:r>
            <a:r>
              <a:rPr lang="en-US" u="none" dirty="0">
                <a:latin typeface="Calibri" panose="020F0502020204030204" pitchFamily="34" charset="0"/>
                <a:ea typeface="Calibri" panose="020F0502020204030204" pitchFamily="34" charset="0"/>
                <a:cs typeface="Calibri" panose="020F0502020204030204" pitchFamily="34" charset="0"/>
              </a:rPr>
              <a:t>guidance where needed. </a:t>
            </a:r>
            <a:r>
              <a:rPr lang="en-US" u="none"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Discussing only one or two metrics with a unit leader to explore where help might be required could be very beneficial. However, discussing those where they’re going well is also essential. Everyone needs to know that you also notice the positive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This chart displays five metrics, covering each of the five Scouting America programs, and describes thresholds based on average expectations.  Each metric and threshold was established based on a relationship with unit renewal. </a:t>
            </a:r>
            <a:r>
              <a:rPr lang="en-US" u="none" dirty="0">
                <a:latin typeface="Calibri" panose="020F0502020204030204" pitchFamily="34" charset="0"/>
                <a:ea typeface="Calibri" panose="020F0502020204030204" pitchFamily="34" charset="0"/>
                <a:cs typeface="Calibri" panose="020F0502020204030204" pitchFamily="34" charset="0"/>
              </a:rPr>
              <a:t>The sixth metric of retention is part of the unit’s dashboard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u="none" dirty="0">
                <a:latin typeface="Calibri" panose="020F0502020204030204" pitchFamily="34" charset="0"/>
                <a:ea typeface="Calibri" panose="020F0502020204030204" pitchFamily="34" charset="0"/>
                <a:cs typeface="Calibri" panose="020F0502020204030204" pitchFamily="34" charset="0"/>
              </a:rPr>
              <a:t>Note, for example, Key Leaders Trained.  As commissioners, we are typically in contact with the unit Key 3.  When we visit with the Key 3, we should also discuss the direct contact leaders (Cub Den Leaders, Webelos Den Leaders, and their assistants), who are not yet trained, and offer them available training resources.  We know trained leaders provide a better program for the youth.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Also, note the unit size for Cub Scouts. The threshold is set at 20, which is actually below the national average of pack sizes.  It has been found that units that fall below this threshold are less likely to complete a unit renewal.  This size threshold helps to establish a typical den unit for each grade level with at least 3-4 youth in each den.  Similarly, for Troops, a threshold of 12 accommodates two patrols of 5 youth. Still, it enables the opportunity for the senior patrol leader of the youth leadership and an assistant, which is fundamental in the Scouts BSA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Data is populated through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and other Scouting America systems. The </a:t>
            </a:r>
            <a:r>
              <a:rPr lang="en-US" b="1" dirty="0">
                <a:latin typeface="Calibri" panose="020F0502020204030204" pitchFamily="34" charset="0"/>
                <a:ea typeface="Calibri" panose="020F0502020204030204" pitchFamily="34" charset="0"/>
                <a:cs typeface="Calibri" panose="020F0502020204030204" pitchFamily="34" charset="0"/>
              </a:rPr>
              <a:t>shaded metrics</a:t>
            </a:r>
            <a:r>
              <a:rPr lang="en-US" dirty="0">
                <a:latin typeface="Calibri" panose="020F0502020204030204" pitchFamily="34" charset="0"/>
                <a:ea typeface="Calibri" panose="020F0502020204030204" pitchFamily="34" charset="0"/>
                <a:cs typeface="Calibri" panose="020F0502020204030204" pitchFamily="34" charset="0"/>
              </a:rPr>
              <a:t>, Leadership for Crews and Posts, and Outdoor Activity for all programs, are dependent on what is entered at the unit level.  Our technology systems make it easy for unit leaders to enter only a date for when the activity occurred via </a:t>
            </a:r>
            <a:r>
              <a:rPr lang="en-US" dirty="0" err="1">
                <a:latin typeface="Calibri" panose="020F0502020204030204" pitchFamily="34" charset="0"/>
                <a:ea typeface="Calibri" panose="020F0502020204030204" pitchFamily="34" charset="0"/>
                <a:cs typeface="Calibri" panose="020F0502020204030204" pitchFamily="34" charset="0"/>
              </a:rPr>
              <a:t>My.Scouting</a:t>
            </a:r>
            <a:r>
              <a:rPr lang="en-US" dirty="0">
                <a:latin typeface="Calibri" panose="020F0502020204030204" pitchFamily="34" charset="0"/>
                <a:ea typeface="Calibri" panose="020F0502020204030204" pitchFamily="34" charset="0"/>
                <a:cs typeface="Calibri" panose="020F0502020204030204" pitchFamily="34" charset="0"/>
              </a:rPr>
              <a:t> or </a:t>
            </a:r>
            <a:r>
              <a:rPr lang="en-US" dirty="0" err="1">
                <a:latin typeface="Calibri" panose="020F0502020204030204" pitchFamily="34" charset="0"/>
                <a:ea typeface="Calibri" panose="020F0502020204030204" pitchFamily="34" charset="0"/>
                <a:cs typeface="Calibri" panose="020F0502020204030204" pitchFamily="34" charset="0"/>
              </a:rPr>
              <a:t>Scoutbook</a:t>
            </a:r>
            <a:r>
              <a:rPr lang="en-US" dirty="0">
                <a:latin typeface="Calibri" panose="020F0502020204030204" pitchFamily="34" charset="0"/>
                <a:ea typeface="Calibri" panose="020F0502020204030204" pitchFamily="34" charset="0"/>
                <a:cs typeface="Calibri" panose="020F0502020204030204" pitchFamily="34" charset="0"/>
              </a:rPr>
              <a:t> Plus. </a:t>
            </a:r>
            <a:br>
              <a:rPr lang="en-US" dirty="0">
                <a:latin typeface="Calibri" panose="020F0502020204030204" pitchFamily="34" charset="0"/>
                <a:ea typeface="Calibri" panose="020F0502020204030204" pitchFamily="34" charset="0"/>
                <a:cs typeface="Calibri" panose="020F0502020204030204" pitchFamily="34" charset="0"/>
              </a:rPr>
            </a:br>
            <a:br>
              <a:rPr lang="en-US" dirty="0">
                <a:latin typeface="Calibri" panose="020F0502020204030204" pitchFamily="34" charset="0"/>
                <a:ea typeface="Calibri" panose="020F0502020204030204" pitchFamily="34" charset="0"/>
                <a:cs typeface="Calibri" panose="020F0502020204030204" pitchFamily="34" charset="0"/>
              </a:rPr>
            </a:br>
            <a:r>
              <a:rPr lang="en-US" dirty="0">
                <a:latin typeface="Calibri" panose="020F0502020204030204" pitchFamily="34" charset="0"/>
                <a:ea typeface="Calibri" panose="020F0502020204030204" pitchFamily="34" charset="0"/>
                <a:cs typeface="Calibri" panose="020F0502020204030204" pitchFamily="34" charset="0"/>
              </a:rPr>
              <a:t>However, it is up to the unit whether or not to enter that information. What might seem to be a lack of advancement/leadership and outdoor/</a:t>
            </a:r>
            <a:r>
              <a:rPr lang="en-US" dirty="0" err="1">
                <a:latin typeface="Calibri" panose="020F0502020204030204" pitchFamily="34" charset="0"/>
                <a:ea typeface="Calibri" panose="020F0502020204030204" pitchFamily="34" charset="0"/>
                <a:cs typeface="Calibri" panose="020F0502020204030204" pitchFamily="34" charset="0"/>
              </a:rPr>
              <a:t>superactivity</a:t>
            </a:r>
            <a:r>
              <a:rPr lang="en-US" dirty="0">
                <a:latin typeface="Calibri" panose="020F0502020204030204" pitchFamily="34" charset="0"/>
                <a:ea typeface="Calibri" panose="020F0502020204030204" pitchFamily="34" charset="0"/>
                <a:cs typeface="Calibri" panose="020F0502020204030204" pitchFamily="34" charset="0"/>
              </a:rPr>
              <a:t> </a:t>
            </a:r>
            <a:r>
              <a:rPr lang="en-US" b="1" dirty="0">
                <a:latin typeface="Calibri" panose="020F0502020204030204" pitchFamily="34" charset="0"/>
                <a:ea typeface="Calibri" panose="020F0502020204030204" pitchFamily="34" charset="0"/>
                <a:cs typeface="Calibri" panose="020F0502020204030204" pitchFamily="34" charset="0"/>
              </a:rPr>
              <a:t>only means no one entered the information, not that those things did not occur.</a:t>
            </a: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11</a:t>
            </a:fld>
            <a:endParaRPr lang="en-US"/>
          </a:p>
        </p:txBody>
      </p:sp>
    </p:spTree>
    <p:extLst>
      <p:ext uri="{BB962C8B-B14F-4D97-AF65-F5344CB8AC3E}">
        <p14:creationId xmlns:p14="http://schemas.microsoft.com/office/powerpoint/2010/main" val="55480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6300" y="290513"/>
            <a:ext cx="2328863" cy="1746250"/>
          </a:xfrm>
        </p:spPr>
      </p:sp>
      <p:sp>
        <p:nvSpPr>
          <p:cNvPr id="3" name="Notes Placeholder 2"/>
          <p:cNvSpPr>
            <a:spLocks noGrp="1"/>
          </p:cNvSpPr>
          <p:nvPr>
            <p:ph type="body" idx="1"/>
          </p:nvPr>
        </p:nvSpPr>
        <p:spPr>
          <a:xfrm>
            <a:off x="685800" y="2351158"/>
            <a:ext cx="5486400" cy="6495395"/>
          </a:xfrm>
        </p:spPr>
        <p:txBody>
          <a:bodyPr/>
          <a:lstStyle/>
          <a:p>
            <a:pPr marL="0" indent="0" algn="l">
              <a:buFont typeface="Arial" panose="020B0604020202020204" pitchFamily="34" charset="0"/>
              <a:buNone/>
            </a:pPr>
            <a:r>
              <a:rPr lang="en-US" b="1"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Unit Connections</a:t>
            </a:r>
          </a:p>
          <a:p>
            <a:pPr marL="0" indent="0" algn="l">
              <a:buFont typeface="Arial" panose="020B0604020202020204" pitchFamily="34" charset="0"/>
              <a:buNone/>
            </a:pPr>
            <a:r>
              <a:rPr lang="en-US" b="0"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M</a:t>
            </a:r>
            <a:r>
              <a:rPr lang="en-US" dirty="0">
                <a:solidFill>
                  <a:srgbClr val="333333"/>
                </a:solidFill>
                <a:effectLst/>
                <a:latin typeface="Calibri" panose="020F0502020204030204" pitchFamily="34" charset="0"/>
                <a:ea typeface="Calibri" panose="020F0502020204030204" pitchFamily="34" charset="0"/>
                <a:cs typeface="Calibri" panose="020F0502020204030204" pitchFamily="34" charset="0"/>
              </a:rPr>
              <a:t>eaningful conversations have many positive outcomes:</a:t>
            </a: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Building relationships: Connections facilitate the establishment of strong relationships built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on trust, respect, and shared goals. These relationships form the backbone of successful teamwork and collaboration.</a:t>
            </a: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Enhancing conversations</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Strong connections begin with knowledge to enable open communication channels. When individuals feel connected, they are more likely to express their thoughts, concerns, and ideas </a:t>
            </a:r>
            <a:r>
              <a:rPr lang="en-US" b="0" i="0" dirty="0">
                <a:solidFill>
                  <a:srgbClr val="0D0D0D"/>
                </a:solidFill>
                <a:effectLst/>
                <a:latin typeface="Calibri" panose="020F0502020204030204" pitchFamily="34" charset="0"/>
                <a:ea typeface="Calibri" panose="020F0502020204030204" pitchFamily="34" charset="0"/>
                <a:cs typeface="Calibri" panose="020F0502020204030204" pitchFamily="34" charset="0"/>
              </a:rPr>
              <a:t>openly, leading to a better understanding and more effective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problem-solving</a:t>
            </a: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Driving collaboration</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Connected individuals and groups are more inclined to collaborate effectively towards common objectives. They leverage each other's strengths, resources, and expertise to achieve shared outcomes that benefit everyone involved.</a:t>
            </a:r>
          </a:p>
          <a:p>
            <a:pPr marL="171450" indent="-171450" algn="l">
              <a:buFont typeface="Arial" panose="020B0604020202020204" pitchFamily="34" charset="0"/>
              <a:buChar cha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Fostering support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Connections create a network of support where individuals can seek help, guidance, and encouragement from one another. </a:t>
            </a:r>
          </a:p>
          <a:p>
            <a:pPr marL="171450" indent="-171450" algn="l">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Creating &amp; growing partnerships: </a:t>
            </a:r>
            <a:r>
              <a:rPr lang="en-US" dirty="0">
                <a:latin typeface="Calibri" panose="020F0502020204030204" pitchFamily="34" charset="0"/>
                <a:ea typeface="Calibri" panose="020F0502020204030204" pitchFamily="34" charset="0"/>
                <a:cs typeface="Calibri" panose="020F0502020204030204" pitchFamily="34" charset="0"/>
              </a:rPr>
              <a:t>Connections lay the groundwork for establishing and nurturing partnerships. These partnerships, built on mutual trust and shared interests, can lead to new opportunities, innovative solutions, and long-term success.</a:t>
            </a:r>
            <a:endParaRPr lang="en-US" b="0" dirty="0">
              <a:latin typeface="Calibri" panose="020F0502020204030204" pitchFamily="34" charset="0"/>
              <a:ea typeface="Calibri" panose="020F0502020204030204" pitchFamily="34" charset="0"/>
              <a:cs typeface="Calibri" panose="020F0502020204030204" pitchFamily="34" charset="0"/>
            </a:endParaRPr>
          </a:p>
          <a:p>
            <a:pPr marL="171450" indent="-171450" algn="l">
              <a:buFont typeface="Arial" panose="020B0604020202020204" pitchFamily="34" charset="0"/>
              <a:buChar char="•"/>
            </a:pPr>
            <a:r>
              <a:rPr lang="en-US" b="1" dirty="0">
                <a:latin typeface="Calibri" panose="020F0502020204030204" pitchFamily="34" charset="0"/>
                <a:ea typeface="Calibri" panose="020F0502020204030204" pitchFamily="34" charset="0"/>
                <a:cs typeface="Calibri" panose="020F0502020204030204" pitchFamily="34" charset="0"/>
              </a:rPr>
              <a:t>Changing Lives: </a:t>
            </a:r>
            <a:r>
              <a:rPr lang="en-US" dirty="0">
                <a:latin typeface="Calibri" panose="020F0502020204030204" pitchFamily="34" charset="0"/>
                <a:ea typeface="Calibri" panose="020F0502020204030204" pitchFamily="34" charset="0"/>
                <a:cs typeface="Calibri" panose="020F0502020204030204" pitchFamily="34" charset="0"/>
              </a:rPr>
              <a:t>Connections have the power to transform lives by providing access to new resources, perspectives, and opportunities. Through meaningful interactions and relationships, individuals can achieve personal growth, overcome challenges, and reach their full potential.</a:t>
            </a:r>
          </a:p>
          <a:p>
            <a:pPr algn="l">
              <a:buFont typeface="+mj-lt"/>
              <a:buNone/>
            </a:pPr>
            <a:endPar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a:xfrm>
            <a:off x="6285053" y="8846554"/>
            <a:ext cx="571361" cy="467309"/>
          </a:xfrm>
        </p:spPr>
        <p:txBody>
          <a:bodyPr/>
          <a:lstStyle/>
          <a:p>
            <a:fld id="{59048FD7-9EFB-46E7-BEEF-BA929D3F9856}" type="slidenum">
              <a:rPr lang="en-US" smtClean="0"/>
              <a:t>12</a:t>
            </a:fld>
            <a:endParaRPr lang="en-US"/>
          </a:p>
        </p:txBody>
      </p:sp>
    </p:spTree>
    <p:extLst>
      <p:ext uri="{BB962C8B-B14F-4D97-AF65-F5344CB8AC3E}">
        <p14:creationId xmlns:p14="http://schemas.microsoft.com/office/powerpoint/2010/main" val="143148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6:notes"/>
          <p:cNvSpPr>
            <a:spLocks noGrp="1" noRot="1" noChangeAspect="1"/>
          </p:cNvSpPr>
          <p:nvPr>
            <p:ph type="sldImg" idx="2"/>
          </p:nvPr>
        </p:nvSpPr>
        <p:spPr>
          <a:xfrm>
            <a:off x="1639888" y="250825"/>
            <a:ext cx="3154362" cy="23653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6:notes"/>
          <p:cNvSpPr txBox="1">
            <a:spLocks noGrp="1"/>
          </p:cNvSpPr>
          <p:nvPr>
            <p:ph type="body" idx="1"/>
          </p:nvPr>
        </p:nvSpPr>
        <p:spPr>
          <a:xfrm>
            <a:off x="444137" y="3082834"/>
            <a:ext cx="5708469" cy="5910336"/>
          </a:xfrm>
          <a:prstGeom prst="rect">
            <a:avLst/>
          </a:prstGeom>
          <a:noFill/>
          <a:ln>
            <a:noFill/>
          </a:ln>
        </p:spPr>
        <p:txBody>
          <a:bodyPr spcFirstLastPara="1" wrap="square" lIns="94225" tIns="47100" rIns="94225" bIns="47100" anchor="t" anchorCtr="0">
            <a:noAutofit/>
          </a:bodyPr>
          <a:lstStyle/>
          <a:p>
            <a:pPr marL="0" lvl="0" indent="0" algn="l" rtl="0">
              <a:spcBef>
                <a:spcPts val="0"/>
              </a:spcBef>
              <a:spcAft>
                <a:spcPts val="0"/>
              </a:spcAft>
              <a:buNone/>
            </a:pPr>
            <a:r>
              <a:rPr lang="en-US" b="1" dirty="0">
                <a:latin typeface="Calibri" panose="020F0502020204030204" pitchFamily="34" charset="0"/>
                <a:cs typeface="Calibri" panose="020F0502020204030204" pitchFamily="34" charset="0"/>
              </a:rPr>
              <a:t>Connection Guides</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Calibri" panose="020F0502020204030204" pitchFamily="34" charset="0"/>
                <a:cs typeface="Calibri" panose="020F0502020204030204" pitchFamily="34" charset="0"/>
              </a:rPr>
              <a:t>To aid commissioners in facilitating a conversation with unit leaders, a set of Connection Guides is available. There are guides for discussing each of the six metrics.  </a:t>
            </a:r>
            <a:r>
              <a:rPr lang="en-US" b="1" dirty="0">
                <a:latin typeface="Calibri" panose="020F0502020204030204" pitchFamily="34" charset="0"/>
                <a:cs typeface="Calibri" panose="020F0502020204030204" pitchFamily="34" charset="0"/>
              </a:rPr>
              <a:t>All guides are accessible from the unit and district dashboards</a:t>
            </a:r>
            <a:r>
              <a:rPr lang="en-US" dirty="0">
                <a:latin typeface="Calibri" panose="020F0502020204030204" pitchFamily="34" charset="0"/>
                <a:cs typeface="Calibri" panose="020F0502020204030204" pitchFamily="34" charset="0"/>
              </a:rPr>
              <a:t>, and each follows a similar pattern of offering several leading questions to help guide a unit-level conversation.</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endParaRPr lang="en-US"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latin typeface="Calibri" panose="020F0502020204030204" pitchFamily="34" charset="0"/>
                <a:cs typeface="Calibri" panose="020F0502020204030204" pitchFamily="34" charset="0"/>
              </a:rPr>
              <a:t>Scanning this QR code will also enable direct access to the library of connection guides.</a:t>
            </a:r>
          </a:p>
        </p:txBody>
      </p:sp>
      <p:sp>
        <p:nvSpPr>
          <p:cNvPr id="286" name="Google Shape;286;p16:notes"/>
          <p:cNvSpPr txBox="1">
            <a:spLocks noGrp="1"/>
          </p:cNvSpPr>
          <p:nvPr>
            <p:ph type="sldNum" idx="12"/>
          </p:nvPr>
        </p:nvSpPr>
        <p:spPr>
          <a:xfrm>
            <a:off x="3999944" y="8757643"/>
            <a:ext cx="2643926" cy="471053"/>
          </a:xfrm>
          <a:prstGeom prst="rect">
            <a:avLst/>
          </a:prstGeom>
          <a:noFill/>
          <a:ln>
            <a:noFill/>
          </a:ln>
        </p:spPr>
        <p:txBody>
          <a:bodyPr spcFirstLastPara="1" wrap="square" lIns="94225" tIns="47100" rIns="94225" bIns="471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73263" y="249238"/>
            <a:ext cx="2909887" cy="2182812"/>
          </a:xfrm>
        </p:spPr>
      </p:sp>
      <p:sp>
        <p:nvSpPr>
          <p:cNvPr id="3" name="Notes Placeholder 2"/>
          <p:cNvSpPr>
            <a:spLocks noGrp="1"/>
          </p:cNvSpPr>
          <p:nvPr>
            <p:ph type="body" idx="1"/>
          </p:nvPr>
        </p:nvSpPr>
        <p:spPr>
          <a:xfrm>
            <a:off x="685800" y="2778373"/>
            <a:ext cx="5486400" cy="5371257"/>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strike="noStrike" dirty="0">
                <a:latin typeface="Calibri" panose="020F0502020204030204" pitchFamily="34" charset="0"/>
                <a:ea typeface="Calibri" panose="020F0502020204030204" pitchFamily="34" charset="0"/>
                <a:cs typeface="Calibri" panose="020F0502020204030204" pitchFamily="34" charset="0"/>
              </a:rPr>
              <a:t>Unit Goals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strike="noStrike" dirty="0">
                <a:latin typeface="Calibri" panose="020F0502020204030204" pitchFamily="34" charset="0"/>
                <a:ea typeface="Calibri" panose="020F0502020204030204" pitchFamily="34" charset="0"/>
                <a:cs typeface="Calibri" panose="020F0502020204030204" pitchFamily="34" charset="0"/>
              </a:rPr>
              <a:t>C</a:t>
            </a:r>
            <a:r>
              <a:rPr lang="en-US" b="0" dirty="0">
                <a:latin typeface="Calibri" panose="020F0502020204030204" pitchFamily="34" charset="0"/>
                <a:ea typeface="Calibri" panose="020F0502020204030204" pitchFamily="34" charset="0"/>
                <a:cs typeface="Calibri" panose="020F0502020204030204" pitchFamily="34" charset="0"/>
              </a:rPr>
              <a:t>onversations </a:t>
            </a:r>
            <a:r>
              <a:rPr lang="en-US" b="0" u="none" dirty="0">
                <a:latin typeface="Calibri" panose="020F0502020204030204" pitchFamily="34" charset="0"/>
                <a:ea typeface="Calibri" panose="020F0502020204030204" pitchFamily="34" charset="0"/>
                <a:cs typeface="Calibri" panose="020F0502020204030204" pitchFamily="34" charset="0"/>
              </a:rPr>
              <a:t>with unit leaders </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may lead to opportunities for formulating unit goals. </a:t>
            </a:r>
          </a:p>
          <a:p>
            <a:pPr marL="0" indent="0" algn="l">
              <a:buFont typeface="Arial" panose="020B0604020202020204" pitchFamily="34" charset="0"/>
              <a:buNone/>
            </a:pPr>
            <a:endParaRPr lang="en-US" b="0" dirty="0">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This entails recognizing what is going well, aiding the unit in pinpointing areas for program </a:t>
            </a:r>
            <a:r>
              <a:rPr lang="en-US" b="0" i="0" u="none" strike="no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improvement</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engaging with the unit to establish their </a:t>
            </a:r>
            <a:r>
              <a:rPr lang="en-US" b="0" i="0" u="non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vision for success</a:t>
            </a: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 and providing support for that vision. </a:t>
            </a: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Establishing goals can be pivotal in the development of thriving units. Commissioners might collaborate closely with units to develop goals and address challenges. </a:t>
            </a:r>
            <a:endParaRPr lang="en-US" b="0" i="0" strike="sngStrike"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endPar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endParaRPr>
          </a:p>
          <a:p>
            <a:pPr marL="0" indent="0" algn="l">
              <a:buFont typeface="Arial" panose="020B0604020202020204" pitchFamily="34" charset="0"/>
              <a:buNone/>
            </a:pPr>
            <a:r>
              <a:rPr lang="en-US" b="0"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The unit maintains complete autonomy in determining their goals, whether they choose to have them detailed, simple, or none at all, with the commissioner available to assist them throughout the process.</a:t>
            </a:r>
            <a:endParaRPr lang="en-US" b="0" dirty="0">
              <a:latin typeface="Calibri" panose="020F0502020204030204" pitchFamily="34" charset="0"/>
              <a:ea typeface="Calibri" panose="020F0502020204030204" pitchFamily="34" charset="0"/>
              <a:cs typeface="Calibri" panose="020F0502020204030204" pitchFamily="34" charset="0"/>
            </a:endParaRPr>
          </a:p>
          <a:p>
            <a:endParaRPr lang="en-US" sz="1600" dirty="0"/>
          </a:p>
        </p:txBody>
      </p:sp>
      <p:sp>
        <p:nvSpPr>
          <p:cNvPr id="4" name="Slide Number Placeholder 3"/>
          <p:cNvSpPr>
            <a:spLocks noGrp="1"/>
          </p:cNvSpPr>
          <p:nvPr>
            <p:ph type="sldNum" sz="quarter" idx="5"/>
          </p:nvPr>
        </p:nvSpPr>
        <p:spPr>
          <a:xfrm>
            <a:off x="6273478" y="8846554"/>
            <a:ext cx="582936" cy="467309"/>
          </a:xfrm>
        </p:spPr>
        <p:txBody>
          <a:bodyPr/>
          <a:lstStyle/>
          <a:p>
            <a:fld id="{59048FD7-9EFB-46E7-BEEF-BA929D3F9856}" type="slidenum">
              <a:rPr lang="en-US" smtClean="0"/>
              <a:t>14</a:t>
            </a:fld>
            <a:endParaRPr lang="en-US"/>
          </a:p>
        </p:txBody>
      </p:sp>
    </p:spTree>
    <p:extLst>
      <p:ext uri="{BB962C8B-B14F-4D97-AF65-F5344CB8AC3E}">
        <p14:creationId xmlns:p14="http://schemas.microsoft.com/office/powerpoint/2010/main" val="1580774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78038" y="374650"/>
            <a:ext cx="2700337" cy="2024063"/>
          </a:xfrm>
        </p:spPr>
      </p:sp>
      <p:sp>
        <p:nvSpPr>
          <p:cNvPr id="3" name="Notes Placeholder 2"/>
          <p:cNvSpPr>
            <a:spLocks noGrp="1"/>
          </p:cNvSpPr>
          <p:nvPr>
            <p:ph type="body" idx="1"/>
          </p:nvPr>
        </p:nvSpPr>
        <p:spPr>
          <a:xfrm>
            <a:off x="685800" y="2636298"/>
            <a:ext cx="5486400" cy="5513333"/>
          </a:xfrm>
        </p:spPr>
        <p:txBody>
          <a:bodyPr/>
          <a:lstStyle/>
          <a:p>
            <a:pPr marL="0" indent="0" algn="l">
              <a:spcBef>
                <a:spcPts val="1200"/>
              </a:spcBef>
              <a:buFont typeface="Symbol" panose="05050102010706020507" pitchFamily="18" charset="2"/>
              <a:buNone/>
            </a:pPr>
            <a:r>
              <a:rPr lang="en-US" b="1" kern="100" dirty="0">
                <a:effectLst/>
                <a:latin typeface="Calibri" panose="020F0502020204030204" pitchFamily="34" charset="0"/>
                <a:ea typeface="Calibri" panose="020F0502020204030204" pitchFamily="34" charset="0"/>
                <a:cs typeface="Calibri" panose="020F0502020204030204" pitchFamily="34" charset="0"/>
              </a:rPr>
              <a:t>Unit Support</a:t>
            </a:r>
          </a:p>
          <a:p>
            <a:pPr marL="0" indent="0" algn="l">
              <a:spcBef>
                <a:spcPts val="1200"/>
              </a:spcBef>
              <a:buFont typeface="Symbol" panose="05050102010706020507" pitchFamily="18" charset="2"/>
              <a:buNone/>
            </a:pPr>
            <a:r>
              <a:rPr lang="en-US" b="0" kern="100" dirty="0">
                <a:effectLst/>
                <a:latin typeface="Calibri" panose="020F0502020204030204" pitchFamily="34" charset="0"/>
                <a:ea typeface="Calibri" panose="020F0502020204030204" pitchFamily="34" charset="0"/>
                <a:cs typeface="Calibri" panose="020F0502020204030204" pitchFamily="34" charset="0"/>
              </a:rPr>
              <a:t>Finally, commissioners provide unit support by following up regularly, being available to answer questions, and ensuring the unit has the resources to achieve their goals.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endParaRPr lang="en-US" b="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dirty="0">
                <a:effectLst/>
                <a:latin typeface="Calibri" panose="020F0502020204030204" pitchFamily="34" charset="0"/>
                <a:ea typeface="Calibri" panose="020F0502020204030204" pitchFamily="34" charset="0"/>
                <a:cs typeface="Calibri" panose="020F0502020204030204" pitchFamily="34" charset="0"/>
              </a:rPr>
              <a:t>Just remember, there are various types of units out there, and each one requires different types of support. </a:t>
            </a: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endParaRPr lang="en-US" b="0" kern="1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1200"/>
              </a:spcBef>
              <a:spcAft>
                <a:spcPts val="0"/>
              </a:spcAft>
              <a:buClrTx/>
              <a:buSzTx/>
              <a:buFont typeface="Symbol" panose="05050102010706020507" pitchFamily="18" charset="2"/>
              <a:buNone/>
              <a:tabLst/>
              <a:defRPr/>
            </a:pPr>
            <a:r>
              <a:rPr lang="en-US" b="0" kern="100" dirty="0">
                <a:effectLst/>
                <a:latin typeface="Calibri" panose="020F0502020204030204" pitchFamily="34" charset="0"/>
                <a:ea typeface="Calibri" panose="020F0502020204030204" pitchFamily="34" charset="0"/>
                <a:cs typeface="Calibri" panose="020F0502020204030204" pitchFamily="34" charset="0"/>
              </a:rPr>
              <a:t>Record what you do to support the units you serve in Commissioner Tools. The information you record is valuable for tracking unit opportunities and successes over time</a:t>
            </a:r>
            <a:r>
              <a:rPr lang="en-US" b="0" u="none" kern="100" dirty="0">
                <a:effectLst/>
                <a:latin typeface="Calibri" panose="020F0502020204030204" pitchFamily="34" charset="0"/>
                <a:ea typeface="Calibri" panose="020F0502020204030204" pitchFamily="34" charset="0"/>
                <a:cs typeface="Calibri" panose="020F0502020204030204" pitchFamily="34" charset="0"/>
              </a:rPr>
              <a:t>. This is also useful to district leadership if you are no longer able to serve that unit; they won’t have to start all over to gather information.</a:t>
            </a:r>
          </a:p>
          <a:p>
            <a:pPr marL="0" indent="0" algn="l">
              <a:spcBef>
                <a:spcPts val="1200"/>
              </a:spcBef>
              <a:buFont typeface="Symbol" panose="05050102010706020507" pitchFamily="18" charset="2"/>
              <a:buNone/>
            </a:pPr>
            <a:endParaRPr lang="en-US" sz="1600" b="0" u="none" kern="1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600" dirty="0"/>
          </a:p>
        </p:txBody>
      </p:sp>
      <p:sp>
        <p:nvSpPr>
          <p:cNvPr id="4" name="Slide Number Placeholder 3"/>
          <p:cNvSpPr>
            <a:spLocks noGrp="1"/>
          </p:cNvSpPr>
          <p:nvPr>
            <p:ph type="sldNum" sz="quarter" idx="5"/>
          </p:nvPr>
        </p:nvSpPr>
        <p:spPr>
          <a:xfrm>
            <a:off x="6172200" y="8846554"/>
            <a:ext cx="684214" cy="467309"/>
          </a:xfrm>
        </p:spPr>
        <p:txBody>
          <a:bodyPr/>
          <a:lstStyle/>
          <a:p>
            <a:fld id="{59048FD7-9EFB-46E7-BEEF-BA929D3F9856}" type="slidenum">
              <a:rPr lang="en-US" smtClean="0"/>
              <a:t>15</a:t>
            </a:fld>
            <a:endParaRPr lang="en-US"/>
          </a:p>
        </p:txBody>
      </p:sp>
    </p:spTree>
    <p:extLst>
      <p:ext uri="{BB962C8B-B14F-4D97-AF65-F5344CB8AC3E}">
        <p14:creationId xmlns:p14="http://schemas.microsoft.com/office/powerpoint/2010/main" val="2931137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000000"/>
                </a:solidFill>
                <a:effectLst/>
                <a:ea typeface="Times New Roman" panose="02020603050405020304" pitchFamily="18" charset="0"/>
                <a:cs typeface="Times New Roman" panose="02020603050405020304" pitchFamily="18" charset="0"/>
              </a:rPr>
              <a:t>Link Between District and Units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A district’s corps of commissioners serves as the link between the district and its local units. It’s essential to understand how commissioners are organized so that optimal unit service can be provided. The district commissioners' organization is at the discretion of the district commissioner, who is free to modify the organization as needed to meet the changing needs of the district. </a:t>
            </a:r>
            <a:endParaRPr lang="en-US" kern="1200" dirty="0">
              <a:solidFill>
                <a:srgbClr val="000000"/>
              </a:solidFill>
              <a:effectLst/>
              <a:ea typeface="Times New Roman" panose="02020603050405020304" pitchFamily="18" charset="0"/>
            </a:endParaRPr>
          </a:p>
        </p:txBody>
      </p:sp>
      <p:sp>
        <p:nvSpPr>
          <p:cNvPr id="4" name="Slide Number Placeholder 3"/>
          <p:cNvSpPr>
            <a:spLocks noGrp="1"/>
          </p:cNvSpPr>
          <p:nvPr>
            <p:ph type="sldNum" sz="quarter" idx="10"/>
          </p:nvPr>
        </p:nvSpPr>
        <p:spPr/>
        <p:txBody>
          <a:bodyPr/>
          <a:lstStyle/>
          <a:p>
            <a:fld id="{959046A0-4F4D-4272-874D-9474BCDE7E84}" type="slidenum">
              <a:rPr lang="en-US" smtClean="0"/>
              <a:t>16</a:t>
            </a:fld>
            <a:endParaRPr lang="en-US"/>
          </a:p>
        </p:txBody>
      </p:sp>
    </p:spTree>
    <p:extLst>
      <p:ext uri="{BB962C8B-B14F-4D97-AF65-F5344CB8AC3E}">
        <p14:creationId xmlns:p14="http://schemas.microsoft.com/office/powerpoint/2010/main" val="11998034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Types of Commissioners</a:t>
            </a:r>
          </a:p>
          <a:p>
            <a:r>
              <a:rPr lang="en-US" dirty="0"/>
              <a:t>Commissioners come in all shapes, sizes, and experiences, and they can be organized in many different ways, but there are just three types of commissioners: </a:t>
            </a:r>
          </a:p>
          <a:p>
            <a:pPr marL="171450" indent="-171450">
              <a:buFont typeface="Arial" panose="020B0604020202020204" pitchFamily="34" charset="0"/>
              <a:buChar char="•"/>
            </a:pPr>
            <a:r>
              <a:rPr lang="en-US" dirty="0"/>
              <a:t>Administrative</a:t>
            </a:r>
          </a:p>
          <a:p>
            <a:pPr marL="171450" indent="-171450">
              <a:buFont typeface="Arial" panose="020B0604020202020204" pitchFamily="34" charset="0"/>
              <a:buChar char="•"/>
            </a:pPr>
            <a:r>
              <a:rPr lang="en-US" dirty="0"/>
              <a:t>Roundtable</a:t>
            </a:r>
          </a:p>
          <a:p>
            <a:pPr marL="171450" indent="-171450">
              <a:buFont typeface="Arial" panose="020B0604020202020204" pitchFamily="34" charset="0"/>
              <a:buChar char="•"/>
            </a:pPr>
            <a:r>
              <a:rPr lang="en-US" dirty="0"/>
              <a:t>Unit commissioners</a:t>
            </a:r>
          </a:p>
          <a:p>
            <a:endParaRPr lang="en-US" dirty="0"/>
          </a:p>
          <a:p>
            <a:r>
              <a:rPr lang="en-US" dirty="0"/>
              <a:t>Those who are not unit commissioners or roundtable commissioners are </a:t>
            </a:r>
            <a:r>
              <a:rPr lang="en-US" i="1" dirty="0"/>
              <a:t>administrative</a:t>
            </a:r>
            <a:r>
              <a:rPr lang="en-US" dirty="0"/>
              <a:t> commissioners.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17</a:t>
            </a:fld>
            <a:endParaRPr lang="en-US"/>
          </a:p>
        </p:txBody>
      </p:sp>
    </p:spTree>
    <p:extLst>
      <p:ext uri="{BB962C8B-B14F-4D97-AF65-F5344CB8AC3E}">
        <p14:creationId xmlns:p14="http://schemas.microsoft.com/office/powerpoint/2010/main" val="40549330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indent="0" algn="l">
              <a:buFontTx/>
              <a:buNone/>
            </a:pPr>
            <a:r>
              <a:rPr lang="en-US" b="1" dirty="0">
                <a:latin typeface="Calibri" panose="020F0502020204030204" pitchFamily="34" charset="0"/>
                <a:ea typeface="Calibri" panose="020F0502020204030204" pitchFamily="34" charset="0"/>
                <a:cs typeface="Calibri" panose="020F0502020204030204" pitchFamily="34" charset="0"/>
              </a:rPr>
              <a:t>Unit Commissioner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role of a Unit Commissioner is to be </a:t>
            </a:r>
            <a:r>
              <a:rPr lang="en-US" sz="1200" b="1" kern="1200" dirty="0">
                <a:solidFill>
                  <a:schemeClr val="tx1"/>
                </a:solidFill>
                <a:effectLst/>
                <a:latin typeface="+mn-lt"/>
                <a:ea typeface="+mn-ea"/>
                <a:cs typeface="+mn-cs"/>
              </a:rPr>
              <a:t>THE SINGLE BEST RESOURCE </a:t>
            </a:r>
            <a:r>
              <a:rPr lang="en-US" sz="1200" kern="1200" dirty="0">
                <a:solidFill>
                  <a:schemeClr val="tx1"/>
                </a:solidFill>
                <a:effectLst/>
                <a:latin typeface="+mn-lt"/>
                <a:ea typeface="+mn-ea"/>
                <a:cs typeface="+mn-cs"/>
              </a:rPr>
              <a:t>a unit leader has for assistance. Being the single best resource doesn’t mean that you know the answer to every question a unit leader asks, but it does mean you should be the first person a unit leaders turn to when they have a question they can’t answer, and you find the answer and deliver it as soon as you can.</a:t>
            </a:r>
          </a:p>
          <a:p>
            <a:pPr marL="0" lvl="0" indent="0" algn="l" rtl="0">
              <a:spcBef>
                <a:spcPts val="0"/>
              </a:spcBef>
              <a:spcAft>
                <a:spcPts val="0"/>
              </a:spcAft>
              <a:buNone/>
            </a:pPr>
            <a:endParaRPr sz="1300" dirty="0"/>
          </a:p>
        </p:txBody>
      </p:sp>
      <p:sp>
        <p:nvSpPr>
          <p:cNvPr id="96" name="Google Shape;96;p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Council Commissioner</a:t>
            </a:r>
          </a:p>
          <a:p>
            <a:r>
              <a:rPr lang="en-US" dirty="0"/>
              <a:t>The council commissioner leads all commissioner personnel in the council. Their duties are outlined in the local council’s bylaws. </a:t>
            </a:r>
          </a:p>
          <a:p>
            <a:r>
              <a:rPr lang="en-US" dirty="0"/>
              <a:t> </a:t>
            </a:r>
          </a:p>
          <a:p>
            <a:r>
              <a:rPr lang="en-US" dirty="0"/>
              <a:t>The council commissioner is selected by the council nominating committee, elected at the annual meeting of the local council, and serves as a member of the Council Key 3. </a:t>
            </a:r>
          </a:p>
          <a:p>
            <a:r>
              <a:rPr lang="en-US" dirty="0"/>
              <a:t> </a:t>
            </a:r>
          </a:p>
          <a:p>
            <a:r>
              <a:rPr lang="en-US" dirty="0"/>
              <a:t>The council commissioner also serves as an officer of the local council, a member of the executive board, a member of the council's executive committee, and a representative of the National Council.</a:t>
            </a:r>
          </a:p>
        </p:txBody>
      </p:sp>
      <p:sp>
        <p:nvSpPr>
          <p:cNvPr id="4" name="Slide Number Placeholder 3"/>
          <p:cNvSpPr>
            <a:spLocks noGrp="1"/>
          </p:cNvSpPr>
          <p:nvPr>
            <p:ph type="sldNum" sz="quarter" idx="10"/>
          </p:nvPr>
        </p:nvSpPr>
        <p:spPr/>
        <p:txBody>
          <a:bodyPr/>
          <a:lstStyle/>
          <a:p>
            <a:fld id="{959046A0-4F4D-4272-874D-9474BCDE7E84}" type="slidenum">
              <a:rPr lang="en-US" smtClean="0"/>
              <a:t>19</a:t>
            </a:fld>
            <a:endParaRPr lang="en-US"/>
          </a:p>
        </p:txBody>
      </p:sp>
    </p:spTree>
    <p:extLst>
      <p:ext uri="{BB962C8B-B14F-4D97-AF65-F5344CB8AC3E}">
        <p14:creationId xmlns:p14="http://schemas.microsoft.com/office/powerpoint/2010/main" val="36326273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cs typeface="Arial" panose="020B0604020202020204" pitchFamily="34" charset="0"/>
              </a:rPr>
              <a:t>Objectives</a:t>
            </a:r>
          </a:p>
          <a:p>
            <a:pPr marL="457200" indent="-457200">
              <a:buFont typeface="Arial" panose="020B0604020202020204" pitchFamily="34" charset="0"/>
              <a:buChar char="•"/>
            </a:pPr>
            <a:r>
              <a:rPr lang="en-US" sz="1200" dirty="0">
                <a:cs typeface="Arial" panose="020B0604020202020204" pitchFamily="34" charset="0"/>
              </a:rPr>
              <a:t>Understand the role roundtable plays in unit service</a:t>
            </a:r>
          </a:p>
          <a:p>
            <a:pPr marL="457200" indent="-457200">
              <a:buFont typeface="Arial" panose="020B0604020202020204" pitchFamily="34" charset="0"/>
              <a:buChar char="•"/>
            </a:pPr>
            <a:r>
              <a:rPr lang="en-US" sz="1200" dirty="0">
                <a:cs typeface="Arial" panose="020B0604020202020204" pitchFamily="34" charset="0"/>
              </a:rPr>
              <a:t>Identify the elements of a successful roundtable</a:t>
            </a:r>
          </a:p>
          <a:p>
            <a:pPr marL="457200" indent="-457200">
              <a:buFont typeface="Arial" panose="020B0604020202020204" pitchFamily="34" charset="0"/>
              <a:buChar char="•"/>
            </a:pPr>
            <a:r>
              <a:rPr lang="en-US" sz="1200" dirty="0">
                <a:cs typeface="Arial" panose="020B0604020202020204" pitchFamily="34" charset="0"/>
              </a:rPr>
              <a:t>Recognize the roundtable support structure</a:t>
            </a:r>
          </a:p>
          <a:p>
            <a:endParaRPr lang="en-US" dirty="0"/>
          </a:p>
        </p:txBody>
      </p:sp>
      <p:sp>
        <p:nvSpPr>
          <p:cNvPr id="4" name="Slide Number Placeholder 3"/>
          <p:cNvSpPr>
            <a:spLocks noGrp="1"/>
          </p:cNvSpPr>
          <p:nvPr>
            <p:ph type="sldNum" sz="quarter" idx="5"/>
          </p:nvPr>
        </p:nvSpPr>
        <p:spPr/>
        <p:txBody>
          <a:bodyPr/>
          <a:lstStyle/>
          <a:p>
            <a:fld id="{3ECE0401-FB33-44DA-B8A2-684F95F45102}" type="slidenum">
              <a:rPr lang="en-US" smtClean="0"/>
              <a:t>2</a:t>
            </a:fld>
            <a:endParaRPr lang="en-US"/>
          </a:p>
        </p:txBody>
      </p:sp>
    </p:spTree>
    <p:extLst>
      <p:ext uri="{BB962C8B-B14F-4D97-AF65-F5344CB8AC3E}">
        <p14:creationId xmlns:p14="http://schemas.microsoft.com/office/powerpoint/2010/main" val="32194520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Administrative Commissioners</a:t>
            </a:r>
          </a:p>
          <a:p>
            <a:r>
              <a:rPr lang="en-US" dirty="0"/>
              <a:t>Successful council commissioners recognize that they cannot accomplish their tasks alone. They appoint the number of assistant council commissioners they deem necessary, and these commissioners can play a variety of roles.</a:t>
            </a:r>
          </a:p>
          <a:p>
            <a:endParaRPr lang="en-US" dirty="0"/>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20</a:t>
            </a:fld>
            <a:endParaRPr lang="en-US"/>
          </a:p>
        </p:txBody>
      </p:sp>
    </p:spTree>
    <p:extLst>
      <p:ext uri="{BB962C8B-B14F-4D97-AF65-F5344CB8AC3E}">
        <p14:creationId xmlns:p14="http://schemas.microsoft.com/office/powerpoint/2010/main" val="27701884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Administrative Commissioners</a:t>
            </a:r>
          </a:p>
          <a:p>
            <a:r>
              <a:rPr lang="en-US" b="1" dirty="0"/>
              <a:t>Coordination</a:t>
            </a:r>
            <a:r>
              <a:rPr lang="en-US" dirty="0"/>
              <a:t> of all roundtables held in the council is under the guidance of the </a:t>
            </a:r>
            <a:r>
              <a:rPr lang="en-US" b="1" dirty="0"/>
              <a:t>assistant council commissioner for roundtable</a:t>
            </a:r>
            <a:r>
              <a:rPr lang="en-US" dirty="0"/>
              <a:t>. </a:t>
            </a:r>
          </a:p>
          <a:p>
            <a:endParaRPr lang="en-US" dirty="0"/>
          </a:p>
          <a:p>
            <a:r>
              <a:rPr lang="en-US" dirty="0"/>
              <a:t>This person reports to the council commissioner and conducts an annual council-wide roundtable planning meeting followed by a midyear review.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This process standardizes content for district roundtables by promoting the use of Roundtable Support Pages on the Scouting.org website and other resources while allowing districts to maintain local flexibility. </a:t>
            </a:r>
            <a:endParaRPr lang="en-US" kern="1200" dirty="0">
              <a:solidFill>
                <a:srgbClr val="000000"/>
              </a:solidFill>
              <a:effectLst/>
              <a:ea typeface="Calibri" panose="020F0502020204030204" pitchFamily="34" charset="0"/>
            </a:endParaRPr>
          </a:p>
          <a:p>
            <a:r>
              <a:rPr lang="en-US" dirty="0"/>
              <a:t> </a:t>
            </a:r>
          </a:p>
          <a:p>
            <a:r>
              <a:rPr lang="en-US" dirty="0"/>
              <a:t>Depending on the local needs, there may be multiple assistant council commissioners for roundtable in some larger councils</a:t>
            </a:r>
            <a:r>
              <a:rPr lang="en-US" sz="1300" dirty="0"/>
              <a:t>.</a:t>
            </a:r>
          </a:p>
        </p:txBody>
      </p:sp>
      <p:sp>
        <p:nvSpPr>
          <p:cNvPr id="4" name="Slide Number Placeholder 3"/>
          <p:cNvSpPr>
            <a:spLocks noGrp="1"/>
          </p:cNvSpPr>
          <p:nvPr>
            <p:ph type="sldNum" sz="quarter" idx="10"/>
          </p:nvPr>
        </p:nvSpPr>
        <p:spPr/>
        <p:txBody>
          <a:bodyPr/>
          <a:lstStyle/>
          <a:p>
            <a:fld id="{959046A0-4F4D-4272-874D-9474BCDE7E84}" type="slidenum">
              <a:rPr lang="en-US" smtClean="0"/>
              <a:t>21</a:t>
            </a:fld>
            <a:endParaRPr lang="en-US"/>
          </a:p>
        </p:txBody>
      </p:sp>
    </p:spTree>
    <p:extLst>
      <p:ext uri="{BB962C8B-B14F-4D97-AF65-F5344CB8AC3E}">
        <p14:creationId xmlns:p14="http://schemas.microsoft.com/office/powerpoint/2010/main" val="2381116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District Commissioner</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district nominating committee recommends that the council executive board, with the concurrence of the Scout executive, approve and appoint the district commissioner.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district commissioner works directly with the district chair and the district professional as part of the district Key 3. District commissioners take ownership of the district team of Commissioners to ensure that all units are well cared for throughout the year. They pay special attention to new units as these units are the most vulnerable to not renewing their charters.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district commissioner guides and monitors the district’s unit service function.</a:t>
            </a:r>
            <a:endParaRPr lang="en-US" kern="1200" dirty="0">
              <a:solidFill>
                <a:srgbClr val="000000"/>
              </a:solidFill>
              <a:effectLst/>
              <a:ea typeface="Calibri" panose="020F0502020204030204" pitchFamily="34" charset="0"/>
            </a:endParaRPr>
          </a:p>
        </p:txBody>
      </p:sp>
      <p:sp>
        <p:nvSpPr>
          <p:cNvPr id="4" name="Slide Number Placeholder 3"/>
          <p:cNvSpPr>
            <a:spLocks noGrp="1"/>
          </p:cNvSpPr>
          <p:nvPr>
            <p:ph type="sldNum" sz="quarter" idx="10"/>
          </p:nvPr>
        </p:nvSpPr>
        <p:spPr/>
        <p:txBody>
          <a:bodyPr/>
          <a:lstStyle/>
          <a:p>
            <a:fld id="{959046A0-4F4D-4272-874D-9474BCDE7E84}" type="slidenum">
              <a:rPr lang="en-US" smtClean="0"/>
              <a:t>22</a:t>
            </a:fld>
            <a:endParaRPr lang="en-US"/>
          </a:p>
        </p:txBody>
      </p:sp>
    </p:spTree>
    <p:extLst>
      <p:ext uri="{BB962C8B-B14F-4D97-AF65-F5344CB8AC3E}">
        <p14:creationId xmlns:p14="http://schemas.microsoft.com/office/powerpoint/2010/main" val="37180438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Administrative Commissioners</a:t>
            </a:r>
            <a:endParaRPr lang="en-US" dirty="0"/>
          </a:p>
          <a:p>
            <a:r>
              <a:rPr lang="en-US" dirty="0"/>
              <a:t>Assistant district commissioners, or ADCs, can make or break a district’s ability to ensure that every unit receives competent unit service. </a:t>
            </a:r>
          </a:p>
          <a:p>
            <a:r>
              <a:rPr lang="en-US" dirty="0"/>
              <a:t> </a:t>
            </a:r>
          </a:p>
          <a:p>
            <a:r>
              <a:rPr lang="en-US" dirty="0"/>
              <a:t>Even the best district commissioner in the council cannot personally train and guide all unit commissioners in the district. So, ADCs are assigned specific units in the district and supervise the unit commissioners who serve those units. ADCs are appointed by the district commissioners. </a:t>
            </a:r>
          </a:p>
          <a:p>
            <a:r>
              <a:rPr lang="en-US" dirty="0"/>
              <a:t> </a:t>
            </a:r>
          </a:p>
          <a:p>
            <a:r>
              <a:rPr lang="en-US" dirty="0"/>
              <a:t>ADCs work closely with the district commissioner and district executive. This team must have a vision of effective Scouting and communicate that vision—through unit commissioners—to every unit leader in the district. </a:t>
            </a:r>
          </a:p>
          <a:p>
            <a:r>
              <a:rPr lang="en-US" dirty="0"/>
              <a:t> </a:t>
            </a:r>
          </a:p>
          <a:p>
            <a:r>
              <a:rPr lang="en-US" dirty="0"/>
              <a:t>When a unit commissioner resigns or cannot adequately fulfill the position’s responsibilities, the assistant district commissioner </a:t>
            </a:r>
            <a:r>
              <a:rPr lang="en-US" i="1" dirty="0"/>
              <a:t>temporarily </a:t>
            </a:r>
            <a:r>
              <a:rPr lang="en-US" dirty="0"/>
              <a:t>assumes the vacant position. However, immediate action must be taken to provide a replacement. </a:t>
            </a:r>
          </a:p>
          <a:p>
            <a:r>
              <a:rPr lang="en-US" dirty="0"/>
              <a:t> </a:t>
            </a:r>
          </a:p>
          <a:p>
            <a:r>
              <a:rPr lang="en-US" dirty="0"/>
              <a:t>Administrative Commissioners are </a:t>
            </a:r>
            <a:r>
              <a:rPr lang="en-US" i="1" dirty="0"/>
              <a:t>not </a:t>
            </a:r>
            <a:r>
              <a:rPr lang="en-US" dirty="0"/>
              <a:t>Unit Commissioners. Their responsibility is to </a:t>
            </a:r>
            <a:r>
              <a:rPr lang="en-US" i="1" dirty="0"/>
              <a:t>find </a:t>
            </a:r>
            <a:r>
              <a:rPr lang="en-US" dirty="0"/>
              <a:t>Unit Commissioners.</a:t>
            </a:r>
            <a:endParaRPr lang="en-US" sz="1100" dirty="0"/>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23</a:t>
            </a:fld>
            <a:endParaRPr lang="en-US"/>
          </a:p>
        </p:txBody>
      </p:sp>
    </p:spTree>
    <p:extLst>
      <p:ext uri="{BB962C8B-B14F-4D97-AF65-F5344CB8AC3E}">
        <p14:creationId xmlns:p14="http://schemas.microsoft.com/office/powerpoint/2010/main" val="18207196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Roundtable Commissioners</a:t>
            </a:r>
          </a:p>
          <a:p>
            <a:r>
              <a:rPr lang="en-US" dirty="0"/>
              <a:t>District commissioners and ADCs for roundtable provide direct support for the roundtable program within their district.</a:t>
            </a:r>
          </a:p>
          <a:p>
            <a:endParaRPr lang="en-US" dirty="0"/>
          </a:p>
          <a:p>
            <a:r>
              <a:rPr lang="en-US" dirty="0"/>
              <a:t>The district commissioner is responsible for all district roundtables. If they expect their roundtable commissioners to be successful, they must be involved in supporting them.</a:t>
            </a:r>
          </a:p>
          <a:p>
            <a:endParaRPr lang="en-US" dirty="0"/>
          </a:p>
          <a:p>
            <a:r>
              <a:rPr lang="en-US" dirty="0"/>
              <a:t>The assistant district commissioner for roundtable reports to the district commissioner and ensures that high-quality roundtables are conducted within the district for all programs.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this position, they work with the program-specific roundtable commissioners (Cub Scout, Scouts BSA, Venturing) recruited by the district commissioner or ADC for roundtables. Promoting roundtables at district events is an essential aspect of this position.  </a:t>
            </a:r>
          </a:p>
          <a:p>
            <a:endParaRPr lang="en-US" dirty="0"/>
          </a:p>
          <a:p>
            <a:r>
              <a:rPr lang="en-US" dirty="0"/>
              <a:t>Collaboration is key for the assistant district commissioner. Working in tandem with the assistant council commissioner for roundtable, they ensure that the district's program-specific unit roundtable commissioners attend the annual planning and midyear review programs well. </a:t>
            </a:r>
          </a:p>
          <a:p>
            <a:r>
              <a:rPr lang="en-US" dirty="0"/>
              <a:t> </a:t>
            </a:r>
          </a:p>
          <a:p>
            <a:r>
              <a:rPr lang="en-US" dirty="0"/>
              <a:t>The assistant district commissioner must ensure the effective use of Roundtable Support resources. This guarantees that the units receive the necessary program materials for a successful roundtable.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24</a:t>
            </a:fld>
            <a:endParaRPr lang="en-US"/>
          </a:p>
        </p:txBody>
      </p:sp>
    </p:spTree>
    <p:extLst>
      <p:ext uri="{BB962C8B-B14F-4D97-AF65-F5344CB8AC3E}">
        <p14:creationId xmlns:p14="http://schemas.microsoft.com/office/powerpoint/2010/main" val="38999408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District Roundtable</a:t>
            </a:r>
          </a:p>
          <a:p>
            <a:r>
              <a:rPr lang="en-US" dirty="0"/>
              <a:t>The roundtable commissioners for Cub Scouts, Scouts BSA, Older Youth Programs (Venturing, Exploring, and Sea Scouts) implement roundtable programs. </a:t>
            </a:r>
            <a:endParaRPr lang="en-US" dirty="0">
              <a:ea typeface="Calibri"/>
              <a:cs typeface="Calibri"/>
            </a:endParaRPr>
          </a:p>
          <a:p>
            <a:r>
              <a:rPr lang="en-US" dirty="0"/>
              <a:t> </a:t>
            </a:r>
          </a:p>
          <a:p>
            <a:r>
              <a:rPr lang="en-US" dirty="0"/>
              <a:t>These individuals are responsible for coordinating and conducting the various parts of the roundtable meetings. They make their contributions with guidance and help from the assistant council and district commissioners. </a:t>
            </a:r>
          </a:p>
          <a:p>
            <a:r>
              <a:rPr lang="en-US" dirty="0"/>
              <a:t> </a:t>
            </a:r>
          </a:p>
          <a:p>
            <a:r>
              <a:rPr lang="en-US" dirty="0"/>
              <a:t>Assistant roundtable commissioners conduct tasks that directly benefit the program-specific roundtable commissioners, assisting in the development and delivery of monthly meeting agendas and program items. </a:t>
            </a:r>
          </a:p>
          <a:p>
            <a:endParaRPr lang="en-US" dirty="0"/>
          </a:p>
          <a:p>
            <a:r>
              <a:rPr lang="en-US" dirty="0"/>
              <a:t>Each roundtable commissioner may have as many assistants as needed. For example, Cub Scout roundtables may require several assistants for their program breakouts, whereas Scouts BSA roundtables may need fewer.</a:t>
            </a:r>
            <a:endParaRPr lang="en-US" sz="1100" dirty="0"/>
          </a:p>
        </p:txBody>
      </p:sp>
      <p:sp>
        <p:nvSpPr>
          <p:cNvPr id="4" name="Slide Number Placeholder 3"/>
          <p:cNvSpPr>
            <a:spLocks noGrp="1"/>
          </p:cNvSpPr>
          <p:nvPr>
            <p:ph type="sldNum" sz="quarter" idx="10"/>
          </p:nvPr>
        </p:nvSpPr>
        <p:spPr/>
        <p:txBody>
          <a:bodyPr/>
          <a:lstStyle/>
          <a:p>
            <a:fld id="{959046A0-4F4D-4272-874D-9474BCDE7E84}" type="slidenum">
              <a:rPr lang="en-US" smtClean="0"/>
              <a:t>25</a:t>
            </a:fld>
            <a:endParaRPr lang="en-US"/>
          </a:p>
        </p:txBody>
      </p:sp>
    </p:spTree>
    <p:extLst>
      <p:ext uri="{BB962C8B-B14F-4D97-AF65-F5344CB8AC3E}">
        <p14:creationId xmlns:p14="http://schemas.microsoft.com/office/powerpoint/2010/main" val="34784533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District Commissioner Staff Organization</a:t>
            </a:r>
          </a:p>
          <a:p>
            <a:r>
              <a:rPr lang="en-US" dirty="0"/>
              <a:t>This is a typical organizational structure for a district commissioner’s staff. </a:t>
            </a:r>
          </a:p>
          <a:p>
            <a:pPr marL="285750" indent="-285750">
              <a:buFont typeface="Arial" panose="020B0604020202020204" pitchFamily="34" charset="0"/>
              <a:buChar char="•"/>
            </a:pPr>
            <a:r>
              <a:rPr lang="en-US" dirty="0"/>
              <a:t>Administrative commissioners are represented in yellow</a:t>
            </a:r>
          </a:p>
          <a:p>
            <a:pPr marL="285750" indent="-285750">
              <a:buFont typeface="Arial" panose="020B0604020202020204" pitchFamily="34" charset="0"/>
              <a:buChar char="•"/>
            </a:pPr>
            <a:r>
              <a:rPr lang="en-US" dirty="0"/>
              <a:t>Unit service commissioners are displayed in green</a:t>
            </a:r>
          </a:p>
          <a:p>
            <a:pPr marL="285750" indent="-285750">
              <a:buFont typeface="Arial" panose="020B0604020202020204" pitchFamily="34" charset="0"/>
              <a:buChar char="•"/>
            </a:pPr>
            <a:r>
              <a:rPr lang="en-US" dirty="0"/>
              <a:t>Roundtable commissioners are displayed in orange</a:t>
            </a:r>
          </a:p>
          <a:p>
            <a:endParaRPr lang="en-US" dirty="0"/>
          </a:p>
          <a:p>
            <a:r>
              <a:rPr lang="en-US" dirty="0"/>
              <a:t>Even though the ADC for roundtable is displayed in orange, they are also an administrative commissioner. </a:t>
            </a:r>
          </a:p>
          <a:p>
            <a:r>
              <a:rPr lang="en-US" dirty="0"/>
              <a:t> </a:t>
            </a:r>
          </a:p>
          <a:p>
            <a:r>
              <a:rPr lang="en-US" dirty="0"/>
              <a:t>Remember, this is one possible way a district commissioner can organize their staff. A district commissioner has the latitude to organize unit service to meet the needs of their district. </a:t>
            </a:r>
            <a:endParaRPr lang="en-US" sz="1100" dirty="0"/>
          </a:p>
        </p:txBody>
      </p:sp>
      <p:sp>
        <p:nvSpPr>
          <p:cNvPr id="4" name="Slide Number Placeholder 3"/>
          <p:cNvSpPr>
            <a:spLocks noGrp="1"/>
          </p:cNvSpPr>
          <p:nvPr>
            <p:ph type="sldNum" sz="quarter" idx="10"/>
          </p:nvPr>
        </p:nvSpPr>
        <p:spPr/>
        <p:txBody>
          <a:bodyPr/>
          <a:lstStyle/>
          <a:p>
            <a:fld id="{959046A0-4F4D-4272-874D-9474BCDE7E84}" type="slidenum">
              <a:rPr lang="en-US" smtClean="0"/>
              <a:t>26</a:t>
            </a:fld>
            <a:endParaRPr lang="en-US"/>
          </a:p>
        </p:txBody>
      </p:sp>
    </p:spTree>
    <p:extLst>
      <p:ext uri="{BB962C8B-B14F-4D97-AF65-F5344CB8AC3E}">
        <p14:creationId xmlns:p14="http://schemas.microsoft.com/office/powerpoint/2010/main" val="2058382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District Structure</a:t>
            </a:r>
          </a:p>
          <a:p>
            <a:r>
              <a:rPr lang="en-US" dirty="0"/>
              <a:t>Scouting America is organized into local area councils, which are then divided into smaller units called districts.</a:t>
            </a:r>
          </a:p>
          <a:p>
            <a:r>
              <a:rPr lang="en-US" dirty="0"/>
              <a:t> </a:t>
            </a:r>
          </a:p>
          <a:p>
            <a:r>
              <a:rPr lang="en-US" dirty="0"/>
              <a:t>For the next few minutes, we will explore how districts operate to support their council and the units they serve.</a:t>
            </a:r>
          </a:p>
        </p:txBody>
      </p:sp>
      <p:sp>
        <p:nvSpPr>
          <p:cNvPr id="4" name="Slide Number Placeholder 3"/>
          <p:cNvSpPr>
            <a:spLocks noGrp="1"/>
          </p:cNvSpPr>
          <p:nvPr>
            <p:ph type="sldNum" sz="quarter" idx="10"/>
          </p:nvPr>
        </p:nvSpPr>
        <p:spPr/>
        <p:txBody>
          <a:bodyPr/>
          <a:lstStyle/>
          <a:p>
            <a:fld id="{959046A0-4F4D-4272-874D-9474BCDE7E84}" type="slidenum">
              <a:rPr lang="en-US" smtClean="0"/>
              <a:t>27</a:t>
            </a:fld>
            <a:endParaRPr lang="en-US"/>
          </a:p>
        </p:txBody>
      </p:sp>
    </p:spTree>
    <p:extLst>
      <p:ext uri="{BB962C8B-B14F-4D97-AF65-F5344CB8AC3E}">
        <p14:creationId xmlns:p14="http://schemas.microsoft.com/office/powerpoint/2010/main" val="43932024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District Purpose</a:t>
            </a:r>
          </a:p>
          <a:p>
            <a:r>
              <a:rPr lang="en-US" dirty="0"/>
              <a:t>A Scouting district is a geographical area of the Scouting America local council, determined by the council executive board. District leaders mobilize resources to ensure the growth and success of Scouting units within the district’s territory. </a:t>
            </a:r>
          </a:p>
          <a:p>
            <a:endParaRPr lang="en-US" dirty="0"/>
          </a:p>
          <a:p>
            <a:r>
              <a:rPr lang="en-US" dirty="0"/>
              <a:t>The district's purpose is to work through chartered organizations and community groups to organize and support successful units. Effective district support results in more youth members receiving a better program.</a:t>
            </a:r>
            <a:endParaRPr lang="en-US" sz="1000" dirty="0"/>
          </a:p>
          <a:p>
            <a:endParaRPr lang="en-US" sz="1300" dirty="0"/>
          </a:p>
        </p:txBody>
      </p:sp>
      <p:sp>
        <p:nvSpPr>
          <p:cNvPr id="4" name="Slide Number Placeholder 3"/>
          <p:cNvSpPr>
            <a:spLocks noGrp="1"/>
          </p:cNvSpPr>
          <p:nvPr>
            <p:ph type="sldNum" sz="quarter" idx="10"/>
          </p:nvPr>
        </p:nvSpPr>
        <p:spPr/>
        <p:txBody>
          <a:bodyPr/>
          <a:lstStyle/>
          <a:p>
            <a:fld id="{959046A0-4F4D-4272-874D-9474BCDE7E84}" type="slidenum">
              <a:rPr lang="en-US" smtClean="0"/>
              <a:t>28</a:t>
            </a:fld>
            <a:endParaRPr lang="en-US"/>
          </a:p>
        </p:txBody>
      </p:sp>
    </p:spTree>
    <p:extLst>
      <p:ext uri="{BB962C8B-B14F-4D97-AF65-F5344CB8AC3E}">
        <p14:creationId xmlns:p14="http://schemas.microsoft.com/office/powerpoint/2010/main" val="8302139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878">
              <a:defRPr/>
            </a:pPr>
            <a:r>
              <a:rPr lang="en-US" b="1" dirty="0"/>
              <a:t>District Leadership</a:t>
            </a:r>
          </a:p>
          <a:p>
            <a:pPr defTabSz="923878">
              <a:defRPr/>
            </a:pPr>
            <a:r>
              <a:rPr lang="en-US" dirty="0"/>
              <a:t>Another key element is coordinating and mobilizing resources to support the unit, which</a:t>
            </a:r>
            <a:r>
              <a:rPr lang="en-US" dirty="0">
                <a:latin typeface="Calibri" panose="020F0502020204030204" pitchFamily="34" charset="0"/>
                <a:ea typeface="Calibri" panose="020F0502020204030204" pitchFamily="34" charset="0"/>
                <a:cs typeface="Times New Roman" panose="02020603050405020304" pitchFamily="18" charset="0"/>
              </a:rPr>
              <a:t> ensures the growth and success of units within the district’s territory.</a:t>
            </a:r>
            <a:endParaRPr lang="en-US" dirty="0"/>
          </a:p>
          <a:p>
            <a:r>
              <a:rPr lang="en-US" dirty="0"/>
              <a:t> </a:t>
            </a:r>
          </a:p>
          <a:p>
            <a:r>
              <a:rPr lang="en-US" dirty="0"/>
              <a:t>These resources include volunteers, who are our greatest asset.  All the positions shown are volunteer positions, except for the district executive. Chartered organization representatives are voting members of the district because of their position. Council fiscal resources provide facilities and materials to units, as well as program knowledge, which is often provided by our volunteers.</a:t>
            </a:r>
          </a:p>
          <a:p>
            <a:r>
              <a:rPr lang="en-US" dirty="0"/>
              <a:t> </a:t>
            </a:r>
          </a:p>
        </p:txBody>
      </p:sp>
      <p:sp>
        <p:nvSpPr>
          <p:cNvPr id="4" name="Slide Number Placeholder 3"/>
          <p:cNvSpPr>
            <a:spLocks noGrp="1"/>
          </p:cNvSpPr>
          <p:nvPr>
            <p:ph type="sldNum" sz="quarter" idx="10"/>
          </p:nvPr>
        </p:nvSpPr>
        <p:spPr/>
        <p:txBody>
          <a:bodyPr/>
          <a:lstStyle/>
          <a:p>
            <a:fld id="{959046A0-4F4D-4272-874D-9474BCDE7E84}" type="slidenum">
              <a:rPr lang="en-US" smtClean="0"/>
              <a:t>29</a:t>
            </a:fld>
            <a:endParaRPr lang="en-US" dirty="0"/>
          </a:p>
        </p:txBody>
      </p:sp>
    </p:spTree>
    <p:extLst>
      <p:ext uri="{BB962C8B-B14F-4D97-AF65-F5344CB8AC3E}">
        <p14:creationId xmlns:p14="http://schemas.microsoft.com/office/powerpoint/2010/main" val="14094824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3:notes"/>
          <p:cNvSpPr>
            <a:spLocks noGrp="1" noRot="1" noChangeAspect="1"/>
          </p:cNvSpPr>
          <p:nvPr>
            <p:ph type="sldImg" idx="2"/>
          </p:nvPr>
        </p:nvSpPr>
        <p:spPr>
          <a:xfrm>
            <a:off x="2303463" y="401638"/>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3:notes"/>
          <p:cNvSpPr txBox="1">
            <a:spLocks noGrp="1"/>
          </p:cNvSpPr>
          <p:nvPr>
            <p:ph type="body" idx="1"/>
          </p:nvPr>
        </p:nvSpPr>
        <p:spPr>
          <a:xfrm>
            <a:off x="247390" y="2217586"/>
            <a:ext cx="6363221" cy="6266125"/>
          </a:xfrm>
          <a:prstGeom prst="rect">
            <a:avLst/>
          </a:prstGeom>
          <a:noFill/>
          <a:ln>
            <a:noFill/>
          </a:ln>
        </p:spPr>
        <p:txBody>
          <a:bodyPr spcFirstLastPara="1" wrap="square" lIns="92375" tIns="46175" rIns="92375" bIns="4617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r>
              <a:rPr lang="de-DE" sz="1200" b="1" kern="1200" dirty="0">
                <a:solidFill>
                  <a:schemeClr val="tx1"/>
                </a:solidFill>
                <a:effectLst/>
                <a:latin typeface="+mn-lt"/>
                <a:ea typeface="+mn-ea"/>
                <a:cs typeface="+mn-cs"/>
              </a:rPr>
              <a:t>As commissioners, we share Scouting America’s Mission, Vision, and Goal.  </a:t>
            </a:r>
            <a:endParaRPr lang="en-US" sz="1200" kern="1200" dirty="0">
              <a:solidFill>
                <a:schemeClr val="tx1"/>
              </a:solidFill>
              <a:effectLst/>
              <a:latin typeface="+mn-lt"/>
              <a:ea typeface="+mn-ea"/>
              <a:cs typeface="+mn-cs"/>
            </a:endParaRPr>
          </a:p>
          <a:p>
            <a:pPr marL="0" marR="0" lvl="0" indent="0" algn="l" rtl="0">
              <a:lnSpc>
                <a:spcPct val="100000"/>
              </a:lnSpc>
              <a:spcBef>
                <a:spcPts val="0"/>
              </a:spcBef>
              <a:spcAft>
                <a:spcPts val="0"/>
              </a:spcAft>
              <a:buClr>
                <a:srgbClr val="000000"/>
              </a:buClr>
              <a:buSzPts val="1800"/>
              <a:buFont typeface="Calibri"/>
              <a:buNone/>
            </a:pPr>
            <a:endPar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800"/>
              <a:buFont typeface="Calibri"/>
              <a:buNone/>
            </a:pPr>
            <a:r>
              <a:rPr lang="en-US" b="1"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Mission:</a:t>
            </a:r>
            <a:r>
              <a:rPr lang="en-US" dirty="0">
                <a:solidFill>
                  <a:srgbClr val="000000"/>
                </a:solidFill>
                <a:latin typeface="Calibri" panose="020F0502020204030204" pitchFamily="34" charset="0"/>
                <a:ea typeface="Calibri" panose="020F0502020204030204" pitchFamily="34" charset="0"/>
                <a:cs typeface="Calibri" panose="020F0502020204030204" pitchFamily="34" charset="0"/>
                <a:sym typeface="Calibri"/>
              </a:rPr>
              <a:t>  To prepare youth to make ethical and moral choices over their lifetime by instilling in them the values of the Scout Oath and Law.  </a:t>
            </a:r>
          </a:p>
          <a:p>
            <a:pPr marL="0" indent="0">
              <a:buSzPts val="1800"/>
            </a:pPr>
            <a:endParaRPr lang="en-US" dirty="0">
              <a:solidFill>
                <a:srgbClr val="000000"/>
              </a:solidFill>
              <a:latin typeface="Calibri"/>
              <a:ea typeface="Calibri"/>
              <a:cs typeface="Calibri"/>
              <a:sym typeface="Calibri"/>
            </a:endParaRPr>
          </a:p>
          <a:p>
            <a:pPr marL="0" indent="0">
              <a:buSzPts val="1800"/>
            </a:pPr>
            <a:r>
              <a:rPr lang="en-US" b="1" dirty="0">
                <a:solidFill>
                  <a:srgbClr val="000000"/>
                </a:solidFill>
                <a:latin typeface="Calibri"/>
                <a:ea typeface="Calibri"/>
                <a:cs typeface="Calibri"/>
                <a:sym typeface="Calibri"/>
              </a:rPr>
              <a:t>Vision:</a:t>
            </a:r>
            <a:r>
              <a:rPr lang="en-US" dirty="0">
                <a:solidFill>
                  <a:srgbClr val="000000"/>
                </a:solidFill>
                <a:latin typeface="Calibri"/>
                <a:ea typeface="Calibri"/>
                <a:cs typeface="Calibri"/>
                <a:sym typeface="Calibri"/>
              </a:rPr>
              <a:t>  Prepare every eligible youth in America to become a responsible, participating citizen and leader, guided by the Scout Oath and Law.</a:t>
            </a:r>
          </a:p>
          <a:p>
            <a:pPr marL="0" indent="0">
              <a:buSzPts val="1800"/>
            </a:pPr>
            <a:endParaRPr lang="en-US" strike="sngStrike" dirty="0">
              <a:solidFill>
                <a:srgbClr val="000000"/>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ts val="1800"/>
              <a:buFontTx/>
              <a:buNone/>
              <a:tabLst/>
              <a:defRPr/>
            </a:pPr>
            <a:r>
              <a:rPr lang="en-US" b="1" strike="noStrike" baseline="0" dirty="0">
                <a:solidFill>
                  <a:srgbClr val="000000"/>
                </a:solidFill>
                <a:latin typeface="Calibri"/>
                <a:ea typeface="Calibri"/>
                <a:cs typeface="Calibri"/>
                <a:sym typeface="Calibri"/>
              </a:rPr>
              <a:t>Goal:</a:t>
            </a:r>
            <a:r>
              <a:rPr lang="en-US" strike="noStrike" baseline="0" dirty="0">
                <a:solidFill>
                  <a:srgbClr val="000000"/>
                </a:solidFill>
                <a:latin typeface="Calibri"/>
                <a:ea typeface="Calibri"/>
                <a:cs typeface="Calibri"/>
                <a:sym typeface="Calibri"/>
              </a:rPr>
              <a:t>  </a:t>
            </a:r>
            <a:r>
              <a:rPr lang="de-DE" sz="1200" dirty="0">
                <a:ea typeface="Aptos" panose="020B0004020202020204" pitchFamily="34" charset="0"/>
                <a:cs typeface="Times New Roman" panose="02020603050405020304" pitchFamily="18" charset="0"/>
              </a:rPr>
              <a:t>Prepare America’s youth for lives of impact and purpose.</a:t>
            </a:r>
            <a:endParaRPr lang="en-US" sz="1200" dirty="0">
              <a:ea typeface="Aptos" panose="020B0004020202020204" pitchFamily="34" charset="0"/>
              <a:cs typeface="Times New Roman" panose="02020603050405020304" pitchFamily="18" charset="0"/>
            </a:endParaRPr>
          </a:p>
          <a:p>
            <a:pPr marL="0" indent="0">
              <a:buSzPts val="1800"/>
            </a:pPr>
            <a:endParaRPr strike="sngStrike" dirty="0">
              <a:solidFill>
                <a:srgbClr val="000000"/>
              </a:solidFill>
              <a:latin typeface="Calibri"/>
              <a:ea typeface="Calibri"/>
              <a:cs typeface="Calibri"/>
            </a:endParaRPr>
          </a:p>
          <a:p>
            <a:pPr marL="0" lvl="0" indent="0" algn="l" rtl="0">
              <a:spcBef>
                <a:spcPts val="0"/>
              </a:spcBef>
              <a:spcAft>
                <a:spcPts val="0"/>
              </a:spcAft>
              <a:buNone/>
            </a:pPr>
            <a:endParaRPr b="1" dirty="0"/>
          </a:p>
        </p:txBody>
      </p:sp>
      <p:sp>
        <p:nvSpPr>
          <p:cNvPr id="58" name="Google Shape;58;p3: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pPr marL="0" marR="0" lvl="0" indent="0" algn="l" defTabSz="1021506" rtl="0" eaLnBrk="1" fontAlgn="auto" latinLnBrk="0" hangingPunct="1">
              <a:lnSpc>
                <a:spcPct val="100000"/>
              </a:lnSpc>
              <a:spcBef>
                <a:spcPts val="0"/>
              </a:spcBef>
              <a:spcAft>
                <a:spcPts val="0"/>
              </a:spcAft>
              <a:buClrTx/>
              <a:buSzTx/>
              <a:buFontTx/>
              <a:buNone/>
              <a:tabLst/>
              <a:defRPr/>
            </a:pPr>
            <a:r>
              <a:rPr lang="en-US" b="1" dirty="0"/>
              <a:t>Four Functions of the District</a:t>
            </a:r>
          </a:p>
          <a:p>
            <a:pPr marL="0" marR="0" lvl="0" indent="0" algn="l" defTabSz="1021506" rtl="0" eaLnBrk="1" fontAlgn="auto" latinLnBrk="0" hangingPunct="1">
              <a:lnSpc>
                <a:spcPct val="100000"/>
              </a:lnSpc>
              <a:spcBef>
                <a:spcPts val="0"/>
              </a:spcBef>
              <a:spcAft>
                <a:spcPts val="0"/>
              </a:spcAft>
              <a:buClrTx/>
              <a:buSzTx/>
              <a:buFontTx/>
              <a:buNone/>
              <a:tabLst/>
              <a:defRPr/>
            </a:pPr>
            <a:r>
              <a:rPr lang="en-US" dirty="0"/>
              <a:t>All districts are responsible for carrying out four standard functions, the pieces of the puzzle that make up your district.</a:t>
            </a:r>
          </a:p>
          <a:p>
            <a:pPr marL="0" marR="0" lvl="0" indent="0" algn="l" defTabSz="1021506" rtl="0" eaLnBrk="1" fontAlgn="auto" latinLnBrk="0" hangingPunct="1">
              <a:lnSpc>
                <a:spcPct val="100000"/>
              </a:lnSpc>
              <a:spcBef>
                <a:spcPts val="0"/>
              </a:spcBef>
              <a:spcAft>
                <a:spcPts val="0"/>
              </a:spcAft>
              <a:buClrTx/>
              <a:buSzTx/>
              <a:buFontTx/>
              <a:buNone/>
              <a:tabLst/>
              <a:defRPr/>
            </a:pPr>
            <a:endParaRPr lang="en-US" dirty="0"/>
          </a:p>
          <a:p>
            <a:pPr marL="0" marR="0">
              <a:spcBef>
                <a:spcPts val="0"/>
              </a:spcBef>
              <a:spcAft>
                <a:spcPts val="0"/>
              </a:spcAft>
            </a:pPr>
            <a:r>
              <a:rPr lang="en-US" kern="1200" dirty="0">
                <a:solidFill>
                  <a:srgbClr val="000000"/>
                </a:solidFill>
                <a:effectLst/>
                <a:ea typeface="Times New Roman" panose="02020603050405020304" pitchFamily="18" charset="0"/>
              </a:rPr>
              <a:t>These four functions are the pieces to the puzzle that make up your District:</a:t>
            </a:r>
            <a:endParaRPr lang="en-US" kern="1200" dirty="0">
              <a:solidFill>
                <a:srgbClr val="00000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rPr>
              <a:t>Membership</a:t>
            </a:r>
            <a:endParaRPr lang="en-US" kern="1200" dirty="0">
              <a:solidFill>
                <a:srgbClr val="40404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rPr>
              <a:t>Fund Development</a:t>
            </a:r>
            <a:endParaRPr lang="en-US" kern="1200" dirty="0">
              <a:solidFill>
                <a:srgbClr val="40404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rPr>
              <a:t>Program</a:t>
            </a:r>
            <a:endParaRPr lang="en-US" kern="1200" dirty="0">
              <a:solidFill>
                <a:srgbClr val="404040"/>
              </a:solidFill>
              <a:effectLst/>
              <a:ea typeface="Calibri" panose="020F0502020204030204" pitchFamily="34" charset="0"/>
            </a:endParaRPr>
          </a:p>
          <a:p>
            <a:pPr marL="342900" marR="0" lvl="0" indent="-342900">
              <a:spcBef>
                <a:spcPts val="0"/>
              </a:spcBef>
              <a:spcAft>
                <a:spcPts val="60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rPr>
              <a:t>Unit Service</a:t>
            </a:r>
            <a:endParaRPr lang="en-US" kern="1200" dirty="0">
              <a:solidFill>
                <a:srgbClr val="404040"/>
              </a:solidFill>
              <a:effectLst/>
              <a:ea typeface="Calibri" panose="020F0502020204030204" pitchFamily="34" charset="0"/>
            </a:endParaRPr>
          </a:p>
          <a:p>
            <a:pPr marL="0" marR="0" lvl="0" indent="0" algn="l" defTabSz="1021506"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30</a:t>
            </a:fld>
            <a:endParaRPr lang="en-US"/>
          </a:p>
        </p:txBody>
      </p:sp>
    </p:spTree>
    <p:extLst>
      <p:ext uri="{BB962C8B-B14F-4D97-AF65-F5344CB8AC3E}">
        <p14:creationId xmlns:p14="http://schemas.microsoft.com/office/powerpoint/2010/main" val="2363224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Membership</a:t>
            </a:r>
          </a:p>
          <a:p>
            <a:r>
              <a:rPr lang="en-US" dirty="0"/>
              <a:t>The first function of the district committee is membership growth.</a:t>
            </a:r>
          </a:p>
          <a:p>
            <a:r>
              <a:rPr lang="en-US" dirty="0"/>
              <a:t> </a:t>
            </a:r>
          </a:p>
          <a:p>
            <a:r>
              <a:rPr lang="en-US" b="1" dirty="0"/>
              <a:t>The five sources of membership growth are </a:t>
            </a:r>
          </a:p>
          <a:p>
            <a:pPr marL="171450" indent="-171450">
              <a:buFont typeface="Arial" panose="020B0604020202020204" pitchFamily="34" charset="0"/>
              <a:buChar char="•"/>
            </a:pPr>
            <a:r>
              <a:rPr lang="en-US" dirty="0"/>
              <a:t>The establishment of new units</a:t>
            </a:r>
          </a:p>
          <a:p>
            <a:pPr marL="171450" indent="-171450">
              <a:buFont typeface="Arial" panose="020B0604020202020204" pitchFamily="34" charset="0"/>
              <a:buChar char="•"/>
            </a:pPr>
            <a:r>
              <a:rPr lang="en-US" dirty="0"/>
              <a:t>Recruitment of new youth</a:t>
            </a:r>
          </a:p>
          <a:p>
            <a:pPr marL="171450" indent="-171450">
              <a:buFont typeface="Arial" panose="020B0604020202020204" pitchFamily="34" charset="0"/>
              <a:buChar char="•"/>
            </a:pPr>
            <a:r>
              <a:rPr lang="en-US" dirty="0"/>
              <a:t>Retention of members</a:t>
            </a:r>
          </a:p>
          <a:p>
            <a:pPr marL="171450" indent="-171450">
              <a:buFont typeface="Arial" panose="020B0604020202020204" pitchFamily="34" charset="0"/>
              <a:buChar char="•"/>
            </a:pPr>
            <a:r>
              <a:rPr lang="en-US" dirty="0"/>
              <a:t>Arrow of Light to Scouts BSA, and Scouts BSA to Venturing transition</a:t>
            </a:r>
          </a:p>
          <a:p>
            <a:pPr marL="171450" indent="-171450">
              <a:buFont typeface="Arial" panose="020B0604020202020204" pitchFamily="34" charset="0"/>
              <a:buChar char="•"/>
            </a:pPr>
            <a:r>
              <a:rPr lang="en-US" dirty="0"/>
              <a:t>Retention of units</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31</a:t>
            </a:fld>
            <a:endParaRPr lang="en-US"/>
          </a:p>
        </p:txBody>
      </p:sp>
    </p:spTree>
    <p:extLst>
      <p:ext uri="{BB962C8B-B14F-4D97-AF65-F5344CB8AC3E}">
        <p14:creationId xmlns:p14="http://schemas.microsoft.com/office/powerpoint/2010/main" val="4864029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Fund Development</a:t>
            </a:r>
          </a:p>
          <a:p>
            <a:r>
              <a:rPr lang="en-US" dirty="0"/>
              <a:t>The second function of the district committee is Fund Development. The objective is to see that the district provides its share of funds to the total council operating budget.</a:t>
            </a:r>
          </a:p>
          <a:p>
            <a:r>
              <a:rPr lang="en-US" dirty="0"/>
              <a:t> </a:t>
            </a:r>
          </a:p>
          <a:p>
            <a:r>
              <a:rPr lang="en-US" dirty="0"/>
              <a:t>As part of fund development, funds are raised from a diverse range of sources, including Friends of Scouting, product sales like popcorn, special events, and district activity budgets. This variety of sources showcases your resourcefulness and capability in managing the district's finances. </a:t>
            </a:r>
          </a:p>
          <a:p>
            <a:endParaRPr lang="en-US" dirty="0"/>
          </a:p>
          <a:p>
            <a:r>
              <a:rPr lang="en-US" dirty="0"/>
              <a:t>Special events include fundraising activities such as golf tournaments, sporting clays, and silent auctions. They are usually held at the council level, and districts are encouraged to support them.</a:t>
            </a:r>
          </a:p>
          <a:p>
            <a:r>
              <a:rPr lang="en-US" dirty="0"/>
              <a:t> </a:t>
            </a:r>
          </a:p>
          <a:p>
            <a:r>
              <a:rPr lang="en-US" dirty="0"/>
              <a:t>District activities include program opportunities for youth and volunteers, such as camporees, pinewood derbies, and district recognition banquets. Specific budgets are developed for these activities to cover the cost of conducting them. If there are excess funds, they go to the council, responsible for covering any shortfall. </a:t>
            </a: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32</a:t>
            </a:fld>
            <a:endParaRPr lang="en-US"/>
          </a:p>
        </p:txBody>
      </p:sp>
    </p:spTree>
    <p:extLst>
      <p:ext uri="{BB962C8B-B14F-4D97-AF65-F5344CB8AC3E}">
        <p14:creationId xmlns:p14="http://schemas.microsoft.com/office/powerpoint/2010/main" val="25457628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Program</a:t>
            </a:r>
          </a:p>
          <a:p>
            <a:r>
              <a:rPr lang="en-US" dirty="0"/>
              <a:t>The third function of the district committee is the program. </a:t>
            </a:r>
          </a:p>
          <a:p>
            <a:endParaRPr lang="en-US" dirty="0"/>
          </a:p>
          <a:p>
            <a:r>
              <a:rPr lang="en-US" dirty="0"/>
              <a:t>The committee assists Scouting units with camp promotions, activities, and civic service, training adult volunteers, youth advancement, and recognition</a:t>
            </a:r>
            <a:r>
              <a:rPr lang="en-US" sz="1300" dirty="0"/>
              <a:t>.</a:t>
            </a:r>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33</a:t>
            </a:fld>
            <a:endParaRPr lang="en-US"/>
          </a:p>
        </p:txBody>
      </p:sp>
    </p:spTree>
    <p:extLst>
      <p:ext uri="{BB962C8B-B14F-4D97-AF65-F5344CB8AC3E}">
        <p14:creationId xmlns:p14="http://schemas.microsoft.com/office/powerpoint/2010/main" val="10458372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r>
              <a:rPr lang="en-US" b="1" dirty="0"/>
              <a:t>Unit Service</a:t>
            </a:r>
          </a:p>
          <a:p>
            <a:r>
              <a:rPr lang="en-US" dirty="0"/>
              <a:t>The fourth function of the district committee is unit service.  That’s us! Commissioners!</a:t>
            </a:r>
          </a:p>
          <a:p>
            <a:endParaRPr lang="en-US" dirty="0"/>
          </a:p>
          <a:p>
            <a:r>
              <a:rPr lang="en-US" dirty="0"/>
              <a:t>The unit service team provides coaching and consultation to unit adults, helping ensure the success of every scouting unit</a:t>
            </a:r>
            <a:r>
              <a:rPr lang="en-US" sz="1300" dirty="0"/>
              <a:t>.</a:t>
            </a:r>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34</a:t>
            </a:fld>
            <a:endParaRPr lang="en-US"/>
          </a:p>
        </p:txBody>
      </p:sp>
    </p:spTree>
    <p:extLst>
      <p:ext uri="{BB962C8B-B14F-4D97-AF65-F5344CB8AC3E}">
        <p14:creationId xmlns:p14="http://schemas.microsoft.com/office/powerpoint/2010/main" val="378089727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Four Functions of the District (Interrelationships)</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order in which the functions are listed is not meant to suggest the order of their importance, but the natural interrelationship and flow of the functions:</a:t>
            </a:r>
            <a:endParaRPr lang="en-US" kern="1200" dirty="0">
              <a:solidFill>
                <a:srgbClr val="000000"/>
              </a:solidFill>
              <a:effectLst/>
              <a:ea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The Scouting movement can only achieve its purpose by organizing units and enrolling members.  </a:t>
            </a:r>
            <a:endParaRPr lang="en-US" kern="1200" dirty="0">
              <a:solidFill>
                <a:srgbClr val="000000"/>
              </a:solidFill>
              <a:effectLst/>
              <a:ea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The district can only support its units with the funds to do so.</a:t>
            </a:r>
            <a:endParaRPr lang="en-US" kern="1200" dirty="0">
              <a:solidFill>
                <a:srgbClr val="000000"/>
              </a:solidFill>
              <a:effectLst/>
              <a:ea typeface="Calibri" panose="020F0502020204030204" pitchFamily="34" charset="0"/>
            </a:endParaRPr>
          </a:p>
          <a:p>
            <a:pPr marL="171450" marR="0" indent="-171450">
              <a:spcBef>
                <a:spcPts val="0"/>
              </a:spcBef>
              <a:spcAft>
                <a:spcPts val="0"/>
              </a:spcAft>
              <a:buFont typeface="Arial" panose="020B0604020202020204" pitchFamily="34" charset="0"/>
              <a:buChar char="•"/>
            </a:pPr>
            <a:r>
              <a:rPr lang="en-US" kern="1200" dirty="0">
                <a:solidFill>
                  <a:srgbClr val="000000"/>
                </a:solidFill>
                <a:effectLst/>
                <a:ea typeface="Times New Roman" panose="02020603050405020304" pitchFamily="18" charset="0"/>
                <a:cs typeface="Times New Roman" panose="02020603050405020304" pitchFamily="18" charset="0"/>
              </a:rPr>
              <a:t>The district supports unit programs through its program functions and unit service.</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All four functions are equally important and necessary. Each function is a pillar of the Scouting movement, and if one function lacks attention, all of the district's work suffers.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As you progress through training, you will notice that course content commonly follows these four functional areas, with an ever-present emphasis on volunteers.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Outstanding Scouting programs will result when all four functions work together in your district.</a:t>
            </a:r>
            <a:endParaRPr lang="en-US" kern="1200" dirty="0">
              <a:solidFill>
                <a:srgbClr val="000000"/>
              </a:solidFill>
              <a:effectLst/>
              <a:ea typeface="Calibri" panose="020F0502020204030204" pitchFamily="34" charset="0"/>
            </a:endParaRPr>
          </a:p>
          <a:p>
            <a:pPr defTabSz="966217">
              <a:defRPr/>
            </a:pPr>
            <a:endParaRPr lang="en-US" dirty="0"/>
          </a:p>
          <a:p>
            <a:pPr defTabSz="966217">
              <a:defRPr/>
            </a:pPr>
            <a:r>
              <a:rPr lang="en-US" dirty="0"/>
              <a:t>The order in which the functions are listed is not meant to suggest the order of their importance, but the natural interrelationship and flow of the functions:</a:t>
            </a:r>
          </a:p>
          <a:p>
            <a:pPr marL="285750" indent="-285750" defTabSz="966217">
              <a:buFont typeface="Arial" panose="020B0604020202020204" pitchFamily="34" charset="0"/>
              <a:buChar char="•"/>
              <a:defRPr/>
            </a:pPr>
            <a:r>
              <a:rPr lang="en-US" dirty="0"/>
              <a:t>The Scouting movement cannot achieve its purpose without first organizing units and enrolling members.  </a:t>
            </a:r>
          </a:p>
          <a:p>
            <a:pPr marL="285750" indent="-285750" defTabSz="966217">
              <a:buFont typeface="Arial" panose="020B0604020202020204" pitchFamily="34" charset="0"/>
              <a:buChar char="•"/>
              <a:defRPr/>
            </a:pPr>
            <a:r>
              <a:rPr lang="en-US" dirty="0"/>
              <a:t>The district cannot support its units without the funds.</a:t>
            </a:r>
          </a:p>
          <a:p>
            <a:pPr marL="285750" indent="-285750" defTabSz="966217">
              <a:buFont typeface="Arial" panose="020B0604020202020204" pitchFamily="34" charset="0"/>
              <a:buChar char="•"/>
              <a:defRPr/>
            </a:pPr>
            <a:r>
              <a:rPr lang="en-US" dirty="0"/>
              <a:t>The district supports unit programs through its program functions and unit service.</a:t>
            </a:r>
          </a:p>
          <a:p>
            <a:endParaRPr lang="en-US" dirty="0"/>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35</a:t>
            </a:fld>
            <a:endParaRPr lang="en-US"/>
          </a:p>
        </p:txBody>
      </p:sp>
    </p:spTree>
    <p:extLst>
      <p:ext uri="{BB962C8B-B14F-4D97-AF65-F5344CB8AC3E}">
        <p14:creationId xmlns:p14="http://schemas.microsoft.com/office/powerpoint/2010/main" val="9053432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38413" y="766763"/>
            <a:ext cx="2238375" cy="1679575"/>
          </a:xfrm>
        </p:spPr>
      </p:sp>
      <p:sp>
        <p:nvSpPr>
          <p:cNvPr id="3" name="Notes Placeholder 2"/>
          <p:cNvSpPr>
            <a:spLocks noGrp="1"/>
          </p:cNvSpPr>
          <p:nvPr>
            <p:ph type="body" idx="1"/>
          </p:nvPr>
        </p:nvSpPr>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Standard District Organization</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Regardless of size, each district has a committee to coordinate its work. A typical district usually has an operating committee for each function, including a commissioner staff for the unit service function. This examines how the four functions can be integrated into the district's organizational chart.</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exact method of organizing a district is flexible and should be tailored to the needs and characteristics of the communities within your district.</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Notice that the program function has several subcommittees: Training, Camping, Activities, and Advancement.</a:t>
            </a:r>
            <a:endParaRPr lang="en-US" kern="1200" dirty="0">
              <a:solidFill>
                <a:srgbClr val="000000"/>
              </a:solidFill>
              <a:effectLst/>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36</a:t>
            </a:fld>
            <a:endParaRPr lang="en-US"/>
          </a:p>
        </p:txBody>
      </p:sp>
    </p:spTree>
    <p:extLst>
      <p:ext uri="{BB962C8B-B14F-4D97-AF65-F5344CB8AC3E}">
        <p14:creationId xmlns:p14="http://schemas.microsoft.com/office/powerpoint/2010/main" val="30853886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37</a:t>
            </a:fld>
            <a:endParaRPr lang="en-US" dirty="0"/>
          </a:p>
        </p:txBody>
      </p:sp>
    </p:spTree>
    <p:extLst>
      <p:ext uri="{BB962C8B-B14F-4D97-AF65-F5344CB8AC3E}">
        <p14:creationId xmlns:p14="http://schemas.microsoft.com/office/powerpoint/2010/main" val="11037865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74650"/>
            <a:ext cx="2222500" cy="1666875"/>
          </a:xfrm>
        </p:spPr>
      </p:sp>
      <p:sp>
        <p:nvSpPr>
          <p:cNvPr id="3" name="Notes Placeholder 2"/>
          <p:cNvSpPr>
            <a:spLocks noGrp="1"/>
          </p:cNvSpPr>
          <p:nvPr>
            <p:ph type="body" idx="1"/>
          </p:nvPr>
        </p:nvSpPr>
        <p:spPr>
          <a:xfrm>
            <a:off x="334409" y="2357103"/>
            <a:ext cx="6604580" cy="5664708"/>
          </a:xfrm>
        </p:spPr>
        <p:txBody>
          <a:bodyPr/>
          <a:lstStyle/>
          <a:p>
            <a:r>
              <a:rPr lang="en-US" b="1" dirty="0"/>
              <a:t>Roundtable Objectives</a:t>
            </a:r>
          </a:p>
          <a:p>
            <a:r>
              <a:rPr lang="en-US" dirty="0"/>
              <a:t>The objectives of roundtable are to s</a:t>
            </a:r>
            <a:r>
              <a:rPr lang="en-US" b="0" i="0" dirty="0">
                <a:solidFill>
                  <a:srgbClr val="000000"/>
                </a:solidFill>
                <a:effectLst/>
              </a:rPr>
              <a:t>upport unit leaders by: </a:t>
            </a:r>
          </a:p>
          <a:p>
            <a:pPr marL="342900" indent="-342900">
              <a:buFont typeface="Arial" panose="020B0604020202020204" pitchFamily="34" charset="0"/>
              <a:buChar char="•"/>
            </a:pPr>
            <a:r>
              <a:rPr lang="en-US" b="0" i="0" dirty="0">
                <a:solidFill>
                  <a:srgbClr val="000000"/>
                </a:solidFill>
                <a:effectLst/>
              </a:rPr>
              <a:t>Collecting and distributing information</a:t>
            </a:r>
          </a:p>
          <a:p>
            <a:pPr marL="342900" indent="-342900">
              <a:buFont typeface="Arial" panose="020B0604020202020204" pitchFamily="34" charset="0"/>
              <a:buChar char="•"/>
            </a:pPr>
            <a:r>
              <a:rPr lang="en-US" b="0" i="0" dirty="0">
                <a:solidFill>
                  <a:srgbClr val="000000"/>
                </a:solidFill>
                <a:effectLst/>
              </a:rPr>
              <a:t>Enabling program training,</a:t>
            </a:r>
          </a:p>
          <a:p>
            <a:pPr marL="342900" indent="-342900">
              <a:buFont typeface="Arial" panose="020B0604020202020204" pitchFamily="34" charset="0"/>
              <a:buChar char="•"/>
            </a:pPr>
            <a:r>
              <a:rPr lang="en-US" b="0" i="0" dirty="0">
                <a:solidFill>
                  <a:srgbClr val="000000"/>
                </a:solidFill>
                <a:effectLst/>
              </a:rPr>
              <a:t>Providing networking opportunities.</a:t>
            </a:r>
            <a:endParaRPr lang="en-US" dirty="0"/>
          </a:p>
          <a:p>
            <a:endParaRPr lang="en-US" dirty="0"/>
          </a:p>
          <a:p>
            <a:r>
              <a:rPr lang="en-US" b="1" dirty="0"/>
              <a:t>Roundtable Purpose</a:t>
            </a:r>
          </a:p>
          <a:p>
            <a:r>
              <a:rPr lang="en-US" dirty="0"/>
              <a:t>In addition, there are two primary purposes of roundtable:</a:t>
            </a:r>
          </a:p>
          <a:p>
            <a:r>
              <a:rPr lang="en-US" dirty="0"/>
              <a:t>First.  To provide the </a:t>
            </a:r>
            <a:r>
              <a:rPr lang="en-US" b="1" i="1" dirty="0"/>
              <a:t>skill to do</a:t>
            </a:r>
            <a:r>
              <a:rPr lang="en-US" dirty="0"/>
              <a:t>—skills, techniques, information, program ideas—the know-how that makes for successful unit operation.</a:t>
            </a:r>
          </a:p>
          <a:p>
            <a:r>
              <a:rPr lang="en-US" dirty="0"/>
              <a:t>Second.  To provide unit leadership with the </a:t>
            </a:r>
            <a:r>
              <a:rPr lang="en-US" b="1" i="1" dirty="0"/>
              <a:t>will to do</a:t>
            </a:r>
            <a:r>
              <a:rPr lang="en-US" dirty="0"/>
              <a:t>—the morale, enthusiasm, inspiration, and vision that periodically renew the desire to serve youth.</a:t>
            </a:r>
          </a:p>
        </p:txBody>
      </p:sp>
      <p:sp>
        <p:nvSpPr>
          <p:cNvPr id="4" name="Slide Number Placeholder 3"/>
          <p:cNvSpPr>
            <a:spLocks noGrp="1"/>
          </p:cNvSpPr>
          <p:nvPr>
            <p:ph type="sldNum" sz="quarter" idx="10"/>
          </p:nvPr>
        </p:nvSpPr>
        <p:spPr/>
        <p:txBody>
          <a:bodyPr/>
          <a:lstStyle/>
          <a:p>
            <a:fld id="{3ECE0401-FB33-44DA-B8A2-684F95F45102}" type="slidenum">
              <a:rPr lang="en-US" smtClean="0"/>
              <a:t>38</a:t>
            </a:fld>
            <a:endParaRPr lang="en-US"/>
          </a:p>
        </p:txBody>
      </p:sp>
    </p:spTree>
    <p:extLst>
      <p:ext uri="{BB962C8B-B14F-4D97-AF65-F5344CB8AC3E}">
        <p14:creationId xmlns:p14="http://schemas.microsoft.com/office/powerpoint/2010/main" val="173341631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xfrm>
            <a:off x="2525713" y="252413"/>
            <a:ext cx="2222500" cy="1666875"/>
          </a:xfrm>
          <a:noFill/>
          <a:ln>
            <a:solidFill>
              <a:srgbClr val="000000"/>
            </a:solidFill>
            <a:miter lim="800000"/>
            <a:headEnd/>
            <a:tailEnd/>
          </a:ln>
        </p:spPr>
      </p:sp>
      <p:sp>
        <p:nvSpPr>
          <p:cNvPr id="62467" name="Notes Placeholder 2"/>
          <p:cNvSpPr>
            <a:spLocks noGrp="1"/>
          </p:cNvSpPr>
          <p:nvPr>
            <p:ph type="body" idx="1"/>
          </p:nvPr>
        </p:nvSpPr>
        <p:spPr bwMode="auto">
          <a:xfrm>
            <a:off x="435309" y="2213636"/>
            <a:ext cx="6604580" cy="5664708"/>
          </a:xfrm>
          <a:noFill/>
        </p:spPr>
        <p:txBody>
          <a:bodyPr wrap="square" numCol="1" anchor="t" anchorCtr="0" compatLnSpc="1">
            <a:prstTxWarp prst="textNoShape">
              <a:avLst/>
            </a:prstTxWarp>
          </a:bodyPr>
          <a:lstStyle/>
          <a:p>
            <a:r>
              <a:rPr lang="en-US" b="1" dirty="0"/>
              <a:t>The Six “W”s</a:t>
            </a:r>
          </a:p>
          <a:p>
            <a:r>
              <a:rPr lang="en-US" dirty="0"/>
              <a:t>Let’s look at the “Six W’s” of</a:t>
            </a:r>
            <a:r>
              <a:rPr lang="en-US" baseline="0" dirty="0"/>
              <a:t> roundtables.</a:t>
            </a:r>
          </a:p>
          <a:p>
            <a:endParaRPr lang="en-US" baseline="0" dirty="0"/>
          </a:p>
          <a:p>
            <a:r>
              <a:rPr lang="en-US" dirty="0"/>
              <a:t>They are:</a:t>
            </a:r>
          </a:p>
          <a:p>
            <a:pPr marL="323294">
              <a:buClr>
                <a:schemeClr val="bg1"/>
              </a:buClr>
              <a:buSzPct val="100000"/>
              <a:buFont typeface="Arial" charset="0"/>
              <a:buChar char="•"/>
            </a:pPr>
            <a:r>
              <a:rPr lang="en-US" dirty="0"/>
              <a:t>What</a:t>
            </a:r>
          </a:p>
          <a:p>
            <a:pPr marL="323294">
              <a:buClr>
                <a:schemeClr val="bg1"/>
              </a:buClr>
              <a:buSzPct val="100000"/>
              <a:buFont typeface="Arial" charset="0"/>
              <a:buChar char="•"/>
            </a:pPr>
            <a:r>
              <a:rPr lang="en-US" dirty="0"/>
              <a:t>Why</a:t>
            </a:r>
          </a:p>
          <a:p>
            <a:pPr marL="323294">
              <a:buClr>
                <a:schemeClr val="bg1"/>
              </a:buClr>
              <a:buSzPct val="100000"/>
              <a:buFont typeface="Arial" charset="0"/>
              <a:buChar char="•"/>
            </a:pPr>
            <a:r>
              <a:rPr lang="en-US" dirty="0"/>
              <a:t>Who</a:t>
            </a:r>
          </a:p>
          <a:p>
            <a:pPr marL="323294">
              <a:buClr>
                <a:schemeClr val="bg1"/>
              </a:buClr>
              <a:buSzPct val="100000"/>
              <a:buFont typeface="Arial" charset="0"/>
              <a:buChar char="•"/>
            </a:pPr>
            <a:r>
              <a:rPr lang="en-US" dirty="0"/>
              <a:t>When</a:t>
            </a:r>
          </a:p>
          <a:p>
            <a:pPr marL="323294">
              <a:buClr>
                <a:schemeClr val="bg1"/>
              </a:buClr>
              <a:buSzPct val="100000"/>
              <a:buFont typeface="Arial" charset="0"/>
              <a:buChar char="•"/>
            </a:pPr>
            <a:r>
              <a:rPr lang="en-US" dirty="0"/>
              <a:t>Where and</a:t>
            </a:r>
          </a:p>
          <a:p>
            <a:pPr marL="323294">
              <a:buClr>
                <a:schemeClr val="bg1"/>
              </a:buClr>
              <a:buSzPct val="100000"/>
              <a:buFont typeface="Arial" charset="0"/>
              <a:buChar char="•"/>
            </a:pPr>
            <a:r>
              <a:rPr lang="en-US" dirty="0"/>
              <a:t>Wise</a:t>
            </a:r>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A7AD4C1-99C7-496F-B62B-7B9E9ABA46AC}" type="slidenum">
              <a:rPr lang="en-US" smtClean="0"/>
              <a:pPr/>
              <a:t>39</a:t>
            </a:fld>
            <a:endParaRPr lang="en-US" dirty="0"/>
          </a:p>
        </p:txBody>
      </p:sp>
    </p:spTree>
    <p:extLst>
      <p:ext uri="{BB962C8B-B14F-4D97-AF65-F5344CB8AC3E}">
        <p14:creationId xmlns:p14="http://schemas.microsoft.com/office/powerpoint/2010/main" val="28523033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859D9FE4-5950-454B-75DD-2A00B9A5F69C}"/>
            </a:ext>
          </a:extLst>
        </p:cNvPr>
        <p:cNvGrpSpPr/>
        <p:nvPr/>
      </p:nvGrpSpPr>
      <p:grpSpPr>
        <a:xfrm>
          <a:off x="0" y="0"/>
          <a:ext cx="0" cy="0"/>
          <a:chOff x="0" y="0"/>
          <a:chExt cx="0" cy="0"/>
        </a:xfrm>
      </p:grpSpPr>
      <p:sp>
        <p:nvSpPr>
          <p:cNvPr id="69" name="Google Shape;69;p5:notes">
            <a:extLst>
              <a:ext uri="{FF2B5EF4-FFF2-40B4-BE49-F238E27FC236}">
                <a16:creationId xmlns:a16="http://schemas.microsoft.com/office/drawing/2014/main" id="{0B5C98AF-5E27-4838-2ED6-8081FD214CA0}"/>
              </a:ext>
            </a:extLst>
          </p:cNvPr>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a:extLst>
              <a:ext uri="{FF2B5EF4-FFF2-40B4-BE49-F238E27FC236}">
                <a16:creationId xmlns:a16="http://schemas.microsoft.com/office/drawing/2014/main" id="{C9B31322-CC6C-2E1E-48D9-6195EC4B31D2}"/>
              </a:ext>
            </a:extLst>
          </p:cNvPr>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mn-lt"/>
                <a:ea typeface="Calibri" panose="020F0502020204030204" pitchFamily="34" charset="0"/>
                <a:cs typeface="Calibri" panose="020F0502020204030204" pitchFamily="34" charset="0"/>
              </a:rPr>
              <a:t>Our Objectives</a:t>
            </a:r>
          </a:p>
          <a:p>
            <a:pPr marL="171450" indent="-171450" algn="l">
              <a:buFont typeface="Arial" panose="020B0604020202020204" pitchFamily="34" charset="0"/>
              <a:buChar char="•"/>
            </a:pPr>
            <a:r>
              <a:rPr lang="en-US" sz="1200" b="1" dirty="0">
                <a:effectLst/>
                <a:latin typeface="+mn-lt"/>
              </a:rPr>
              <a:t>Membership retention</a:t>
            </a:r>
          </a:p>
          <a:p>
            <a:pPr marL="171450" indent="-171450" algn="l">
              <a:buFont typeface="Arial" panose="020B0604020202020204" pitchFamily="34" charset="0"/>
              <a:buChar char="•"/>
            </a:pPr>
            <a:r>
              <a:rPr lang="en-US" sz="1200" b="1" dirty="0">
                <a:latin typeface="+mn-lt"/>
              </a:rPr>
              <a:t>M</a:t>
            </a:r>
            <a:r>
              <a:rPr lang="en-US" sz="1200" b="1" dirty="0">
                <a:effectLst/>
                <a:latin typeface="+mn-lt"/>
              </a:rPr>
              <a:t>embership growth</a:t>
            </a:r>
            <a:endParaRPr lang="en-US" b="1" dirty="0">
              <a:latin typeface="+mn-lt"/>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many commissioners may not be </a:t>
            </a:r>
            <a:r>
              <a:rPr lang="en-US" sz="1200" b="1" i="1" kern="1200" dirty="0">
                <a:solidFill>
                  <a:schemeClr val="tx1"/>
                </a:solidFill>
                <a:effectLst/>
                <a:latin typeface="+mn-lt"/>
                <a:ea typeface="+mn-ea"/>
                <a:cs typeface="+mn-cs"/>
              </a:rPr>
              <a:t>directly</a:t>
            </a:r>
            <a:r>
              <a:rPr lang="en-US" sz="1200" kern="1200" dirty="0">
                <a:solidFill>
                  <a:schemeClr val="tx1"/>
                </a:solidFill>
                <a:effectLst/>
                <a:latin typeface="+mn-lt"/>
                <a:ea typeface="+mn-ea"/>
                <a:cs typeface="+mn-cs"/>
              </a:rPr>
              <a:t> involved in recruiting and retaining youth and adult members, all commissioners </a:t>
            </a:r>
            <a:r>
              <a:rPr lang="en-US" sz="1200" b="1" i="1" kern="1200" dirty="0">
                <a:solidFill>
                  <a:schemeClr val="tx1"/>
                </a:solidFill>
                <a:effectLst/>
                <a:latin typeface="+mn-lt"/>
                <a:ea typeface="+mn-ea"/>
                <a:cs typeface="+mn-cs"/>
              </a:rPr>
              <a:t>contribute to membership growth by working closely with units to ensure their</a:t>
            </a:r>
            <a:r>
              <a:rPr lang="en-US" sz="1200" kern="1200" dirty="0">
                <a:solidFill>
                  <a:schemeClr val="tx1"/>
                </a:solidFill>
                <a:effectLst/>
                <a:latin typeface="+mn-lt"/>
                <a:ea typeface="+mn-ea"/>
                <a:cs typeface="+mn-cs"/>
              </a:rPr>
              <a:t> success. Growing Scouting requires commissioners to partner with volunteers throughout Scouting America, and if we do that well, Scouting’s growth will be significant </a:t>
            </a:r>
            <a:r>
              <a:rPr lang="en-US" sz="1200" b="1" i="1" kern="1200" dirty="0">
                <a:solidFill>
                  <a:schemeClr val="tx1"/>
                </a:solidFill>
                <a:effectLst/>
                <a:latin typeface="+mn-lt"/>
                <a:ea typeface="+mn-ea"/>
                <a:cs typeface="+mn-cs"/>
              </a:rPr>
              <a:t>and </a:t>
            </a:r>
            <a:r>
              <a:rPr lang="en-US" sz="1200" kern="1200" dirty="0">
                <a:solidFill>
                  <a:schemeClr val="tx1"/>
                </a:solidFill>
                <a:effectLst/>
                <a:latin typeface="+mn-lt"/>
                <a:ea typeface="+mn-ea"/>
                <a:cs typeface="+mn-cs"/>
              </a:rPr>
              <a:t>sustainable.</a:t>
            </a:r>
          </a:p>
          <a:p>
            <a:pPr marL="0" lvl="0" indent="0" algn="l" rtl="0">
              <a:spcBef>
                <a:spcPts val="0"/>
              </a:spcBef>
              <a:spcAft>
                <a:spcPts val="0"/>
              </a:spcAft>
              <a:buNone/>
            </a:pPr>
            <a:endParaRPr dirty="0"/>
          </a:p>
        </p:txBody>
      </p:sp>
      <p:sp>
        <p:nvSpPr>
          <p:cNvPr id="71" name="Google Shape;71;p5:notes">
            <a:extLst>
              <a:ext uri="{FF2B5EF4-FFF2-40B4-BE49-F238E27FC236}">
                <a16:creationId xmlns:a16="http://schemas.microsoft.com/office/drawing/2014/main" id="{32F72FA0-CB17-9A3D-1DB5-309222AC20AB}"/>
              </a:ext>
            </a:extLst>
          </p:cNvPr>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162188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xfrm>
            <a:off x="2657475" y="363538"/>
            <a:ext cx="2222500" cy="1666875"/>
          </a:xfrm>
          <a:noFill/>
          <a:ln>
            <a:solidFill>
              <a:srgbClr val="000000"/>
            </a:solidFill>
            <a:miter lim="800000"/>
            <a:headEnd/>
            <a:tailEnd/>
          </a:ln>
        </p:spPr>
      </p:sp>
      <p:sp>
        <p:nvSpPr>
          <p:cNvPr id="63491" name="Notes Placeholder 2"/>
          <p:cNvSpPr>
            <a:spLocks noGrp="1"/>
          </p:cNvSpPr>
          <p:nvPr>
            <p:ph type="body" idx="1"/>
          </p:nvPr>
        </p:nvSpPr>
        <p:spPr bwMode="auto">
          <a:xfrm>
            <a:off x="323199" y="2301923"/>
            <a:ext cx="6604580" cy="5664708"/>
          </a:xfrm>
          <a:noFill/>
        </p:spPr>
        <p:txBody>
          <a:bodyPr wrap="square" numCol="1" anchor="t" anchorCtr="0" compatLnSpc="1">
            <a:prstTxWarp prst="textNoShape">
              <a:avLst/>
            </a:prstTxWarp>
          </a:bodyPr>
          <a:lstStyle/>
          <a:p>
            <a:pPr eaLnBrk="1" hangingPunct="1">
              <a:spcBef>
                <a:spcPct val="0"/>
              </a:spcBef>
              <a:buFont typeface="Wingdings 2" pitchFamily="18" charset="2"/>
              <a:buNone/>
            </a:pPr>
            <a:r>
              <a:rPr lang="en-US" b="1" dirty="0"/>
              <a:t>The First “W”</a:t>
            </a:r>
          </a:p>
          <a:p>
            <a:pPr eaLnBrk="1" hangingPunct="1">
              <a:spcBef>
                <a:spcPct val="0"/>
              </a:spcBef>
              <a:buFont typeface="Wingdings 2" pitchFamily="18" charset="2"/>
              <a:buNone/>
            </a:pPr>
            <a:r>
              <a:rPr lang="en-US" b="1" dirty="0"/>
              <a:t>What</a:t>
            </a:r>
            <a:r>
              <a:rPr lang="en-US" dirty="0"/>
              <a:t> is a roundtable?</a:t>
            </a:r>
          </a:p>
          <a:p>
            <a:pPr eaLnBrk="1" hangingPunct="1">
              <a:spcBef>
                <a:spcPct val="0"/>
              </a:spcBef>
              <a:buFont typeface="Arial" pitchFamily="34" charset="0"/>
              <a:buChar char="•"/>
            </a:pPr>
            <a:r>
              <a:rPr lang="en-US" dirty="0">
                <a:cs typeface="Arial" charset="0"/>
              </a:rPr>
              <a:t> The roundtable is an important function of the district that provides essential supplemental training to leaders.</a:t>
            </a:r>
          </a:p>
          <a:p>
            <a:pPr eaLnBrk="1" hangingPunct="1">
              <a:spcBef>
                <a:spcPct val="0"/>
              </a:spcBef>
              <a:buFont typeface="Arial" pitchFamily="34" charset="0"/>
              <a:buChar char="•"/>
            </a:pPr>
            <a:r>
              <a:rPr lang="en-US" dirty="0">
                <a:cs typeface="Arial" charset="0"/>
              </a:rPr>
              <a:t> It is the upcoming monthly program theme in action.</a:t>
            </a:r>
          </a:p>
          <a:p>
            <a:pPr eaLnBrk="1" hangingPunct="1">
              <a:spcBef>
                <a:spcPct val="0"/>
              </a:spcBef>
              <a:buFont typeface="Arial" pitchFamily="34" charset="0"/>
              <a:buChar char="•"/>
            </a:pPr>
            <a:r>
              <a:rPr lang="en-US" dirty="0">
                <a:cs typeface="Arial" charset="0"/>
              </a:rPr>
              <a:t> The purpose of the roundtable is to help units succeed by providing useful program ideas, information on policy, and current information on council and district events and training opportunities.</a:t>
            </a:r>
          </a:p>
          <a:p>
            <a:pPr eaLnBrk="1" hangingPunct="1">
              <a:spcBef>
                <a:spcPct val="0"/>
              </a:spcBef>
              <a:buFont typeface="Arial" pitchFamily="34" charset="0"/>
              <a:buChar char="•"/>
            </a:pPr>
            <a:r>
              <a:rPr lang="en-US" dirty="0">
                <a:cs typeface="Arial" charset="0"/>
              </a:rPr>
              <a:t> It is the most effective medium for getting the Scouting program to the units.</a:t>
            </a:r>
          </a:p>
          <a:p>
            <a:pPr eaLnBrk="1" hangingPunct="1">
              <a:spcBef>
                <a:spcPct val="0"/>
              </a:spcBef>
            </a:pPr>
            <a:endParaRPr lang="en-US" dirty="0">
              <a:cs typeface="Arial" charset="0"/>
            </a:endParaRPr>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0120911-C8B6-41A5-9FD3-D97092C14D74}" type="slidenum">
              <a:rPr lang="en-US" smtClean="0"/>
              <a:pPr/>
              <a:t>40</a:t>
            </a:fld>
            <a:endParaRPr lang="en-US" dirty="0"/>
          </a:p>
        </p:txBody>
      </p:sp>
    </p:spTree>
    <p:extLst>
      <p:ext uri="{BB962C8B-B14F-4D97-AF65-F5344CB8AC3E}">
        <p14:creationId xmlns:p14="http://schemas.microsoft.com/office/powerpoint/2010/main" val="84506413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xfrm>
            <a:off x="2525713" y="352425"/>
            <a:ext cx="2222500" cy="1666875"/>
          </a:xfrm>
          <a:noFill/>
          <a:ln>
            <a:solidFill>
              <a:srgbClr val="000000"/>
            </a:solidFill>
            <a:miter lim="800000"/>
            <a:headEnd/>
            <a:tailEnd/>
          </a:ln>
        </p:spPr>
      </p:sp>
      <p:sp>
        <p:nvSpPr>
          <p:cNvPr id="64515" name="Notes Placeholder 2"/>
          <p:cNvSpPr>
            <a:spLocks noGrp="1"/>
          </p:cNvSpPr>
          <p:nvPr>
            <p:ph type="body" idx="1"/>
          </p:nvPr>
        </p:nvSpPr>
        <p:spPr bwMode="auto">
          <a:xfrm>
            <a:off x="334410" y="2213636"/>
            <a:ext cx="6604580" cy="5664708"/>
          </a:xfrm>
          <a:noFill/>
        </p:spPr>
        <p:txBody>
          <a:bodyPr wrap="square" numCol="1" anchor="t" anchorCtr="0" compatLnSpc="1">
            <a:prstTxWarp prst="textNoShape">
              <a:avLst/>
            </a:prstTxWarp>
          </a:bodyPr>
          <a:lstStyle/>
          <a:p>
            <a:r>
              <a:rPr lang="en-US" b="1" dirty="0">
                <a:cs typeface="Arial" charset="0"/>
              </a:rPr>
              <a:t>The Second “W”</a:t>
            </a:r>
          </a:p>
          <a:p>
            <a:r>
              <a:rPr lang="en-US" b="1" dirty="0">
                <a:cs typeface="Arial" charset="0"/>
              </a:rPr>
              <a:t>Why</a:t>
            </a:r>
            <a:r>
              <a:rPr lang="en-US" baseline="0" dirty="0">
                <a:cs typeface="Arial" charset="0"/>
              </a:rPr>
              <a:t> do we have roundtables?</a:t>
            </a:r>
            <a:endParaRPr lang="en-US" dirty="0">
              <a:cs typeface="Arial" charset="0"/>
            </a:endParaRPr>
          </a:p>
          <a:p>
            <a:pPr>
              <a:buFont typeface="Arial" pitchFamily="34" charset="0"/>
              <a:buChar char="•"/>
            </a:pPr>
            <a:r>
              <a:rPr lang="en-US" dirty="0">
                <a:cs typeface="Arial" charset="0"/>
              </a:rPr>
              <a:t> To provide unit leaders with the skills, techniques, district/council information, usable program ideas, and the know-how to make the unit operation successful.</a:t>
            </a:r>
          </a:p>
          <a:p>
            <a:pPr>
              <a:buFont typeface="Arial" pitchFamily="34" charset="0"/>
              <a:buChar char="•"/>
            </a:pPr>
            <a:r>
              <a:rPr lang="en-US" dirty="0">
                <a:cs typeface="Arial" charset="0"/>
              </a:rPr>
              <a:t> To provide unit leaders with the morale, enthusiasm, inspiration, and motivation that renews their desire to continue serving youth through Scouting.</a:t>
            </a:r>
          </a:p>
          <a:p>
            <a:pPr>
              <a:buFont typeface="Arial" pitchFamily="34" charset="0"/>
              <a:buChar char="•"/>
            </a:pPr>
            <a:r>
              <a:rPr lang="en-US" baseline="0" dirty="0">
                <a:cs typeface="Arial" charset="0"/>
              </a:rPr>
              <a:t> To keep leaders up to date on the program of </a:t>
            </a:r>
            <a:r>
              <a:rPr lang="en-US" dirty="0">
                <a:cs typeface="Arial" charset="0"/>
              </a:rPr>
              <a:t>Scouting America</a:t>
            </a:r>
            <a:r>
              <a:rPr lang="en-US" baseline="0" dirty="0">
                <a:cs typeface="Arial" charset="0"/>
              </a:rPr>
              <a:t>.</a:t>
            </a:r>
            <a:endParaRPr lang="en-US" dirty="0">
              <a:cs typeface="Arial" charset="0"/>
            </a:endParaRPr>
          </a:p>
          <a:p>
            <a:pPr>
              <a:buFont typeface="Arial" pitchFamily="34" charset="0"/>
              <a:buChar char="•"/>
            </a:pPr>
            <a:r>
              <a:rPr lang="en-US" dirty="0">
                <a:cs typeface="Arial" charset="0"/>
              </a:rPr>
              <a:t> To network with other leaders.</a:t>
            </a:r>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18494B9-2867-445B-9F30-2CB1C2EF9488}" type="slidenum">
              <a:rPr lang="en-US" smtClean="0"/>
              <a:pPr/>
              <a:t>41</a:t>
            </a:fld>
            <a:endParaRPr lang="en-US" dirty="0"/>
          </a:p>
        </p:txBody>
      </p:sp>
    </p:spTree>
    <p:extLst>
      <p:ext uri="{BB962C8B-B14F-4D97-AF65-F5344CB8AC3E}">
        <p14:creationId xmlns:p14="http://schemas.microsoft.com/office/powerpoint/2010/main" val="21978572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xfrm>
            <a:off x="2757488" y="230188"/>
            <a:ext cx="2222500" cy="1666875"/>
          </a:xfrm>
          <a:noFill/>
          <a:ln>
            <a:solidFill>
              <a:srgbClr val="000000"/>
            </a:solidFill>
            <a:miter lim="800000"/>
            <a:headEnd/>
            <a:tailEnd/>
          </a:ln>
        </p:spPr>
      </p:sp>
      <p:sp>
        <p:nvSpPr>
          <p:cNvPr id="65539" name="Notes Placeholder 2"/>
          <p:cNvSpPr>
            <a:spLocks noGrp="1"/>
          </p:cNvSpPr>
          <p:nvPr>
            <p:ph type="body" idx="1"/>
          </p:nvPr>
        </p:nvSpPr>
        <p:spPr bwMode="auto">
          <a:xfrm>
            <a:off x="390465" y="2180529"/>
            <a:ext cx="6604580" cy="5664708"/>
          </a:xfrm>
          <a:noFill/>
        </p:spPr>
        <p:txBody>
          <a:bodyPr wrap="square" numCol="1" anchor="t" anchorCtr="0" compatLnSpc="1">
            <a:prstTxWarp prst="textNoShape">
              <a:avLst/>
            </a:prstTxWarp>
          </a:bodyPr>
          <a:lstStyle/>
          <a:p>
            <a:pPr eaLnBrk="1" hangingPunct="1">
              <a:spcBef>
                <a:spcPct val="0"/>
              </a:spcBef>
              <a:buFont typeface="Wingdings 2" pitchFamily="18" charset="2"/>
              <a:buNone/>
            </a:pPr>
            <a:r>
              <a:rPr lang="en-US" b="1" dirty="0"/>
              <a:t>The Third “W”</a:t>
            </a:r>
          </a:p>
          <a:p>
            <a:pPr eaLnBrk="1" hangingPunct="1">
              <a:spcBef>
                <a:spcPct val="0"/>
              </a:spcBef>
              <a:buFont typeface="Wingdings 2" pitchFamily="18" charset="2"/>
              <a:buNone/>
            </a:pPr>
            <a:r>
              <a:rPr lang="en-US" b="1" dirty="0"/>
              <a:t>Who</a:t>
            </a:r>
            <a:r>
              <a:rPr lang="en-US" b="0" dirty="0"/>
              <a:t> is the assistant district commissioner for roundtable?</a:t>
            </a:r>
            <a:endParaRPr lang="en-US" dirty="0">
              <a:cs typeface="Arial" charset="0"/>
            </a:endParaRPr>
          </a:p>
          <a:p>
            <a:pPr eaLnBrk="1" hangingPunct="1">
              <a:spcBef>
                <a:spcPct val="0"/>
              </a:spcBef>
            </a:pPr>
            <a:r>
              <a:rPr lang="en-US" dirty="0">
                <a:cs typeface="Arial" charset="0"/>
              </a:rPr>
              <a:t>This person is the program team leader selected by and accountable to the district commissioner. The ADC for roundtable must be capable of and responsible for recruiting, training, and guiding program-specific roundtable commissioners and assistants as they plan and conduct monthly roundtables that achieve the roundtable objectives.</a:t>
            </a:r>
          </a:p>
          <a:p>
            <a:pPr eaLnBrk="1" hangingPunct="1">
              <a:spcBef>
                <a:spcPct val="0"/>
              </a:spcBef>
            </a:pPr>
            <a:endParaRPr lang="en-US" dirty="0">
              <a:cs typeface="Arial" charset="0"/>
            </a:endParaRPr>
          </a:p>
          <a:p>
            <a:pPr defTabSz="1012050">
              <a:spcBef>
                <a:spcPct val="0"/>
              </a:spcBef>
              <a:defRPr/>
            </a:pPr>
            <a:r>
              <a:rPr lang="en-US" b="1" dirty="0"/>
              <a:t>Who</a:t>
            </a:r>
            <a:r>
              <a:rPr lang="en-US" b="0" dirty="0"/>
              <a:t> is the roundtable team?</a:t>
            </a:r>
            <a:endParaRPr lang="en-US" dirty="0">
              <a:cs typeface="Arial" charset="0"/>
            </a:endParaRPr>
          </a:p>
          <a:p>
            <a:pPr marL="0" marR="0" lvl="0" indent="0" algn="l" defTabSz="914400" rtl="0" eaLnBrk="1" fontAlgn="auto" latinLnBrk="0" hangingPunct="1">
              <a:lnSpc>
                <a:spcPct val="100000"/>
              </a:lnSpc>
              <a:spcBef>
                <a:spcPct val="0"/>
              </a:spcBef>
              <a:spcAft>
                <a:spcPts val="0"/>
              </a:spcAft>
              <a:buClrTx/>
              <a:buSzTx/>
              <a:buFontTx/>
              <a:buNone/>
              <a:tabLst/>
              <a:defRPr/>
            </a:pPr>
            <a:r>
              <a:rPr lang="en-US" kern="1200" dirty="0">
                <a:solidFill>
                  <a:srgbClr val="000000"/>
                </a:solidFill>
                <a:effectLst/>
                <a:ea typeface="Times New Roman" panose="02020603050405020304" pitchFamily="18" charset="0"/>
                <a:cs typeface="Arial" panose="020B0604020202020204" pitchFamily="34" charset="0"/>
              </a:rPr>
              <a:t>The assistant district commissioner for roundtables is responsible for recruiting, training, and motivating volunteers with special abilities and knowledge of the Scouting America programs to help conduct monthly roundtables that achieve the roundtable objectives. The number of volunteers serving as roundtable commissioners will vary depending on the district's needs.</a:t>
            </a:r>
            <a:endParaRPr lang="en-US" kern="1200" dirty="0">
              <a:solidFill>
                <a:srgbClr val="000000"/>
              </a:solidFill>
              <a:effectLst/>
              <a:ea typeface="Calibri" panose="020F0502020204030204" pitchFamily="34" charset="0"/>
            </a:endParaRPr>
          </a:p>
          <a:p>
            <a:pPr eaLnBrk="1" hangingPunct="1">
              <a:spcBef>
                <a:spcPct val="0"/>
              </a:spcBef>
            </a:pPr>
            <a:endParaRPr lang="en-US" dirty="0">
              <a:cs typeface="Arial" charset="0"/>
            </a:endParaRPr>
          </a:p>
          <a:p>
            <a:pPr defTabSz="1012050">
              <a:spcBef>
                <a:spcPct val="0"/>
              </a:spcBef>
              <a:defRPr/>
            </a:pPr>
            <a:r>
              <a:rPr lang="en-US" dirty="0">
                <a:cs typeface="Arial" charset="0"/>
              </a:rPr>
              <a:t>The roundtable commissioner is responsible for the roundtable commissioner team. </a:t>
            </a:r>
          </a:p>
          <a:p>
            <a:pPr eaLnBrk="1" hangingPunct="1">
              <a:spcBef>
                <a:spcPct val="0"/>
              </a:spcBef>
            </a:pPr>
            <a:endParaRPr lang="en-US" sz="1600" dirty="0">
              <a:latin typeface="Arial" charset="0"/>
              <a:cs typeface="Arial" charset="0"/>
            </a:endParaRPr>
          </a:p>
        </p:txBody>
      </p:sp>
      <p:sp>
        <p:nvSpPr>
          <p:cNvPr id="6554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97B3086-4F9F-4DD9-BDFD-A7359A60C271}" type="slidenum">
              <a:rPr lang="en-US" smtClean="0"/>
              <a:pPr/>
              <a:t>42</a:t>
            </a:fld>
            <a:endParaRPr lang="en-US" dirty="0"/>
          </a:p>
        </p:txBody>
      </p:sp>
    </p:spTree>
    <p:extLst>
      <p:ext uri="{BB962C8B-B14F-4D97-AF65-F5344CB8AC3E}">
        <p14:creationId xmlns:p14="http://schemas.microsoft.com/office/powerpoint/2010/main" val="34437867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xfrm>
            <a:off x="2746375" y="274638"/>
            <a:ext cx="2222500" cy="1666875"/>
          </a:xfrm>
          <a:noFill/>
          <a:ln>
            <a:solidFill>
              <a:srgbClr val="000000"/>
            </a:solidFill>
            <a:miter lim="800000"/>
            <a:headEnd/>
            <a:tailEnd/>
          </a:ln>
        </p:spPr>
      </p:sp>
      <p:sp>
        <p:nvSpPr>
          <p:cNvPr id="66563" name="Notes Placeholder 2"/>
          <p:cNvSpPr>
            <a:spLocks noGrp="1"/>
          </p:cNvSpPr>
          <p:nvPr>
            <p:ph type="body" idx="1"/>
          </p:nvPr>
        </p:nvSpPr>
        <p:spPr bwMode="auto">
          <a:xfrm>
            <a:off x="323199" y="2312960"/>
            <a:ext cx="6604580" cy="5664708"/>
          </a:xfrm>
          <a:noFill/>
        </p:spPr>
        <p:txBody>
          <a:bodyPr wrap="square" numCol="1" anchor="t" anchorCtr="0" compatLnSpc="1">
            <a:prstTxWarp prst="textNoShape">
              <a:avLst/>
            </a:prstTxWarp>
          </a:bodyPr>
          <a:lstStyle/>
          <a:p>
            <a:r>
              <a:rPr lang="en-US" b="1" dirty="0">
                <a:cs typeface="Arial" charset="0"/>
              </a:rPr>
              <a:t>The Fourth “W”</a:t>
            </a:r>
          </a:p>
          <a:p>
            <a:r>
              <a:rPr lang="en-US" b="1" dirty="0">
                <a:cs typeface="Arial" charset="0"/>
              </a:rPr>
              <a:t>When</a:t>
            </a:r>
            <a:r>
              <a:rPr lang="en-US" baseline="0" dirty="0">
                <a:cs typeface="Arial" charset="0"/>
              </a:rPr>
              <a:t> are roundtables held?</a:t>
            </a:r>
            <a:endParaRPr lang="en-US" dirty="0">
              <a:cs typeface="Arial" charset="0"/>
            </a:endParaRPr>
          </a:p>
          <a:p>
            <a:r>
              <a:rPr lang="en-US" dirty="0"/>
              <a:t>Identify a day and time when the fewest number of units in a district meet. This is likely the best time for roundtable to be held. The roundtable should be held on the same day every month. </a:t>
            </a:r>
          </a:p>
          <a:p>
            <a:endParaRPr lang="en-US" dirty="0"/>
          </a:p>
          <a:p>
            <a:r>
              <a:rPr lang="en-US" dirty="0"/>
              <a:t>Scouters appreciate a regular meeting pattern and expect the meeting to start and end on time.  The roundtable dates need to be established early enough to be included in the calendars of the units, districts, and councils.</a:t>
            </a:r>
          </a:p>
        </p:txBody>
      </p:sp>
      <p:sp>
        <p:nvSpPr>
          <p:cNvPr id="6656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D171B2D-7ADE-48F1-86CC-7EA118136EC2}" type="slidenum">
              <a:rPr lang="en-US" smtClean="0"/>
              <a:pPr/>
              <a:t>43</a:t>
            </a:fld>
            <a:endParaRPr lang="en-US" dirty="0"/>
          </a:p>
        </p:txBody>
      </p:sp>
    </p:spTree>
    <p:extLst>
      <p:ext uri="{BB962C8B-B14F-4D97-AF65-F5344CB8AC3E}">
        <p14:creationId xmlns:p14="http://schemas.microsoft.com/office/powerpoint/2010/main" val="312817050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xfrm>
            <a:off x="2657475" y="274638"/>
            <a:ext cx="2222500" cy="1666875"/>
          </a:xfrm>
          <a:noFill/>
          <a:ln>
            <a:solidFill>
              <a:srgbClr val="000000"/>
            </a:solidFill>
            <a:miter lim="800000"/>
            <a:headEnd/>
            <a:tailEnd/>
          </a:ln>
        </p:spPr>
      </p:sp>
      <p:sp>
        <p:nvSpPr>
          <p:cNvPr id="67587" name="Notes Placeholder 2"/>
          <p:cNvSpPr>
            <a:spLocks noGrp="1"/>
          </p:cNvSpPr>
          <p:nvPr>
            <p:ph type="body" idx="1"/>
          </p:nvPr>
        </p:nvSpPr>
        <p:spPr bwMode="auto">
          <a:xfrm>
            <a:off x="267144" y="2335031"/>
            <a:ext cx="6604580" cy="5664708"/>
          </a:xfrm>
          <a:noFill/>
        </p:spPr>
        <p:txBody>
          <a:bodyPr wrap="square" numCol="1" anchor="t" anchorCtr="0" compatLnSpc="1">
            <a:prstTxWarp prst="textNoShape">
              <a:avLst/>
            </a:prstTxWarp>
          </a:bodyPr>
          <a:lstStyle/>
          <a:p>
            <a:r>
              <a:rPr lang="en-US" b="1" dirty="0">
                <a:cs typeface="Arial" charset="0"/>
              </a:rPr>
              <a:t>The Fifth “W”</a:t>
            </a:r>
          </a:p>
          <a:p>
            <a:r>
              <a:rPr lang="en-US" b="1" dirty="0">
                <a:cs typeface="Arial" charset="0"/>
              </a:rPr>
              <a:t>Where</a:t>
            </a:r>
            <a:r>
              <a:rPr lang="en-US" b="1" baseline="0" dirty="0">
                <a:cs typeface="Arial" charset="0"/>
              </a:rPr>
              <a:t> </a:t>
            </a:r>
            <a:r>
              <a:rPr lang="en-US" baseline="0" dirty="0">
                <a:cs typeface="Arial" charset="0"/>
              </a:rPr>
              <a:t>are roundtables held? Are you hosting in-person roundtables or virtual roundtables? Maybe a hybrid approach? </a:t>
            </a:r>
            <a:endParaRPr lang="en-US" dirty="0">
              <a:cs typeface="Arial" charset="0"/>
            </a:endParaRPr>
          </a:p>
          <a:p>
            <a:endParaRPr lang="en-US" dirty="0">
              <a:cs typeface="Arial" charset="0"/>
            </a:endParaRPr>
          </a:p>
          <a:p>
            <a:r>
              <a:rPr lang="en-US" dirty="0">
                <a:cs typeface="Arial" charset="0"/>
              </a:rPr>
              <a:t>For in-person roundtables, a regular meeting place at a central location for all units is usually the most effective. In areas where distance can be a factor, some districts use a “floating” roundtable that meets in a different community each month. Likewise, a virtual roundtable might be a better fit for geographically challenged districts and/or councils. Weather conditions could also be a factor in promoting the use of virtual roundtables to accommodate the safety of roundtable attendees.</a:t>
            </a:r>
          </a:p>
          <a:p>
            <a:endParaRPr lang="en-US" dirty="0">
              <a:cs typeface="Arial" charset="0"/>
            </a:endParaRPr>
          </a:p>
          <a:p>
            <a:r>
              <a:rPr lang="en-US" dirty="0">
                <a:cs typeface="Arial" charset="0"/>
              </a:rPr>
              <a:t>It will be essential to ensure a stable platform (such as Zoom or Teams) and a reliable internet connection for the host and co-host(s) for virtual roundtables.</a:t>
            </a:r>
          </a:p>
          <a:p>
            <a:endParaRPr lang="en-US" dirty="0">
              <a:cs typeface="Arial" charset="0"/>
            </a:endParaRPr>
          </a:p>
          <a:p>
            <a:r>
              <a:rPr lang="en-US" dirty="0">
                <a:cs typeface="Arial" charset="0"/>
              </a:rPr>
              <a:t>Consider the following when selecting an in-person roundtable location:</a:t>
            </a:r>
          </a:p>
          <a:p>
            <a:pPr>
              <a:buFont typeface="Arial" pitchFamily="34" charset="0"/>
              <a:buChar char="•"/>
            </a:pPr>
            <a:r>
              <a:rPr lang="en-US" dirty="0">
                <a:cs typeface="Arial" charset="0"/>
              </a:rPr>
              <a:t> Year-round availability of the facility</a:t>
            </a:r>
          </a:p>
          <a:p>
            <a:pPr>
              <a:buFont typeface="Arial" pitchFamily="34" charset="0"/>
              <a:buChar char="•"/>
            </a:pPr>
            <a:r>
              <a:rPr lang="en-US" dirty="0">
                <a:cs typeface="Arial" charset="0"/>
              </a:rPr>
              <a:t> Access for those with disabilities</a:t>
            </a:r>
          </a:p>
          <a:p>
            <a:pPr>
              <a:buFont typeface="Arial" pitchFamily="34" charset="0"/>
              <a:buChar char="•"/>
            </a:pPr>
            <a:r>
              <a:rPr lang="en-US" dirty="0">
                <a:cs typeface="Arial" charset="0"/>
              </a:rPr>
              <a:t> Restrooms, drinking fountains</a:t>
            </a:r>
          </a:p>
          <a:p>
            <a:pPr>
              <a:buFont typeface="Arial" pitchFamily="34" charset="0"/>
              <a:buChar char="•"/>
            </a:pPr>
            <a:r>
              <a:rPr lang="en-US" dirty="0">
                <a:cs typeface="Arial" charset="0"/>
              </a:rPr>
              <a:t> Parking space</a:t>
            </a:r>
          </a:p>
          <a:p>
            <a:pPr>
              <a:buFont typeface="Arial" pitchFamily="34" charset="0"/>
              <a:buChar char="•"/>
            </a:pPr>
            <a:r>
              <a:rPr lang="en-US" dirty="0">
                <a:cs typeface="Arial" charset="0"/>
              </a:rPr>
              <a:t> Heating, lighting, ventilation</a:t>
            </a:r>
          </a:p>
          <a:p>
            <a:pPr>
              <a:buFont typeface="Arial" pitchFamily="34" charset="0"/>
              <a:buChar char="•"/>
            </a:pPr>
            <a:r>
              <a:rPr lang="en-US" dirty="0">
                <a:cs typeface="Arial" charset="0"/>
              </a:rPr>
              <a:t> Chalkboards or whiteboards</a:t>
            </a:r>
          </a:p>
          <a:p>
            <a:pPr>
              <a:buFont typeface="Arial" pitchFamily="34" charset="0"/>
              <a:buChar char="•"/>
            </a:pPr>
            <a:r>
              <a:rPr lang="en-US" dirty="0">
                <a:cs typeface="Arial" charset="0"/>
              </a:rPr>
              <a:t> Space for activities, including rooms for split sessions</a:t>
            </a:r>
          </a:p>
          <a:p>
            <a:pPr>
              <a:buFont typeface="Arial" pitchFamily="34" charset="0"/>
              <a:buChar char="•"/>
            </a:pPr>
            <a:r>
              <a:rPr lang="en-US" dirty="0">
                <a:cs typeface="Arial" charset="0"/>
              </a:rPr>
              <a:t> Opening and closing the facility</a:t>
            </a:r>
          </a:p>
          <a:p>
            <a:pPr>
              <a:buFont typeface="Arial" pitchFamily="34" charset="0"/>
              <a:buChar char="•"/>
            </a:pPr>
            <a:endParaRPr lang="en-US" sz="1600" dirty="0">
              <a:latin typeface="Arial" charset="0"/>
              <a:cs typeface="Arial" charset="0"/>
            </a:endParaRPr>
          </a:p>
        </p:txBody>
      </p:sp>
      <p:sp>
        <p:nvSpPr>
          <p:cNvPr id="6758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373E0F0-29DE-42BC-9A9C-CAC204CB4054}" type="slidenum">
              <a:rPr lang="en-US" smtClean="0"/>
              <a:pPr/>
              <a:t>44</a:t>
            </a:fld>
            <a:endParaRPr lang="en-US" dirty="0"/>
          </a:p>
        </p:txBody>
      </p:sp>
    </p:spTree>
    <p:extLst>
      <p:ext uri="{BB962C8B-B14F-4D97-AF65-F5344CB8AC3E}">
        <p14:creationId xmlns:p14="http://schemas.microsoft.com/office/powerpoint/2010/main" val="8757293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xfrm>
            <a:off x="2622550" y="319088"/>
            <a:ext cx="2222500" cy="1666875"/>
          </a:xfrm>
          <a:noFill/>
          <a:ln>
            <a:solidFill>
              <a:srgbClr val="000000"/>
            </a:solidFill>
            <a:miter lim="800000"/>
            <a:headEnd/>
            <a:tailEnd/>
          </a:ln>
        </p:spPr>
      </p:sp>
      <p:sp>
        <p:nvSpPr>
          <p:cNvPr id="68611" name="Notes Placeholder 2"/>
          <p:cNvSpPr>
            <a:spLocks noGrp="1"/>
          </p:cNvSpPr>
          <p:nvPr>
            <p:ph type="body" idx="1"/>
          </p:nvPr>
        </p:nvSpPr>
        <p:spPr bwMode="auto">
          <a:xfrm>
            <a:off x="432183" y="2213636"/>
            <a:ext cx="6604580" cy="5664708"/>
          </a:xfrm>
          <a:noFill/>
        </p:spPr>
        <p:txBody>
          <a:bodyPr wrap="square" numCol="1" anchor="t" anchorCtr="0" compatLnSpc="1">
            <a:prstTxWarp prst="textNoShape">
              <a:avLst/>
            </a:prstTxWarp>
          </a:bodyPr>
          <a:lstStyle/>
          <a:p>
            <a:pPr eaLnBrk="1" hangingPunct="1">
              <a:spcBef>
                <a:spcPct val="0"/>
              </a:spcBef>
              <a:buFont typeface="Wingdings 2" pitchFamily="18" charset="2"/>
              <a:buNone/>
            </a:pPr>
            <a:r>
              <a:rPr lang="en-US" b="1" dirty="0">
                <a:cs typeface="Arial" charset="0"/>
              </a:rPr>
              <a:t>The Sixth “W”</a:t>
            </a:r>
          </a:p>
          <a:p>
            <a:pPr eaLnBrk="1" hangingPunct="1">
              <a:spcBef>
                <a:spcPct val="0"/>
              </a:spcBef>
              <a:buFont typeface="Wingdings 2" pitchFamily="18" charset="2"/>
              <a:buNone/>
            </a:pPr>
            <a:r>
              <a:rPr lang="en-US" dirty="0">
                <a:cs typeface="Arial" charset="0"/>
              </a:rPr>
              <a:t>Like everything in Scouting, we must make </a:t>
            </a:r>
            <a:r>
              <a:rPr lang="en-US" b="1" dirty="0">
                <a:cs typeface="Arial" charset="0"/>
              </a:rPr>
              <a:t>Wise</a:t>
            </a:r>
            <a:r>
              <a:rPr lang="en-US" dirty="0">
                <a:cs typeface="Arial" charset="0"/>
              </a:rPr>
              <a:t> use of funds.</a:t>
            </a:r>
          </a:p>
          <a:p>
            <a:pPr eaLnBrk="1" hangingPunct="1">
              <a:spcBef>
                <a:spcPct val="0"/>
              </a:spcBef>
              <a:buFont typeface="Wingdings 2" pitchFamily="18" charset="2"/>
              <a:buNone/>
            </a:pPr>
            <a:endParaRPr lang="en-US" dirty="0">
              <a:cs typeface="Arial" charset="0"/>
            </a:endParaRPr>
          </a:p>
          <a:p>
            <a:pPr eaLnBrk="1" hangingPunct="1">
              <a:spcBef>
                <a:spcPct val="0"/>
              </a:spcBef>
              <a:buFont typeface="Wingdings 2" pitchFamily="18" charset="2"/>
              <a:buNone/>
            </a:pPr>
            <a:r>
              <a:rPr lang="en-US" dirty="0">
                <a:cs typeface="Arial" charset="0"/>
              </a:rPr>
              <a:t>Some of the expenses in conducting a roundtable include name tags, handouts, rental fees, craft materials, and refreshments. </a:t>
            </a:r>
          </a:p>
          <a:p>
            <a:pPr eaLnBrk="1" hangingPunct="1">
              <a:spcBef>
                <a:spcPct val="0"/>
              </a:spcBef>
              <a:buFont typeface="Wingdings 2" pitchFamily="18" charset="2"/>
              <a:buNone/>
            </a:pPr>
            <a:endParaRPr lang="en-US" dirty="0">
              <a:cs typeface="Arial" charset="0"/>
            </a:endParaRPr>
          </a:p>
          <a:p>
            <a:pPr eaLnBrk="1" hangingPunct="1">
              <a:spcBef>
                <a:spcPct val="0"/>
              </a:spcBef>
              <a:buFont typeface="Wingdings 2" pitchFamily="18" charset="2"/>
              <a:buNone/>
            </a:pPr>
            <a:r>
              <a:rPr lang="en-US" dirty="0">
                <a:cs typeface="Arial" charset="0"/>
              </a:rPr>
              <a:t>Large budgets are optional for successful roundtables and should not become a stumbling block.</a:t>
            </a:r>
          </a:p>
          <a:p>
            <a:pPr eaLnBrk="1" hangingPunct="1">
              <a:spcBef>
                <a:spcPct val="0"/>
              </a:spcBef>
              <a:buFont typeface="Wingdings 2" pitchFamily="18" charset="2"/>
              <a:buNone/>
            </a:pPr>
            <a:endParaRPr lang="en-US" dirty="0">
              <a:cs typeface="Arial" charset="0"/>
            </a:endParaRPr>
          </a:p>
          <a:p>
            <a:pPr eaLnBrk="1" hangingPunct="1">
              <a:spcBef>
                <a:spcPct val="0"/>
              </a:spcBef>
              <a:buFont typeface="Wingdings 2" pitchFamily="18" charset="2"/>
              <a:buNone/>
            </a:pPr>
            <a:r>
              <a:rPr lang="en-US" dirty="0">
                <a:cs typeface="Arial" charset="0"/>
              </a:rPr>
              <a:t>Important points:</a:t>
            </a:r>
          </a:p>
          <a:p>
            <a:pPr eaLnBrk="1" hangingPunct="1">
              <a:spcBef>
                <a:spcPct val="0"/>
              </a:spcBef>
              <a:buFont typeface="Arial" pitchFamily="34" charset="0"/>
              <a:buChar char="•"/>
            </a:pPr>
            <a:r>
              <a:rPr lang="en-US" dirty="0">
                <a:cs typeface="Arial" charset="0"/>
              </a:rPr>
              <a:t> Funds may be available through the council’s operating budget.  NOTE: Districts are a part of the council and do not maintain bank accounts.</a:t>
            </a:r>
          </a:p>
          <a:p>
            <a:pPr eaLnBrk="1" hangingPunct="1">
              <a:spcBef>
                <a:spcPct val="0"/>
              </a:spcBef>
              <a:buFont typeface="Arial" pitchFamily="34" charset="0"/>
              <a:buChar char="•"/>
            </a:pPr>
            <a:r>
              <a:rPr lang="en-US" dirty="0">
                <a:cs typeface="Arial" charset="0"/>
              </a:rPr>
              <a:t> Packs or outside sources may donate refreshments (and materials).</a:t>
            </a:r>
          </a:p>
          <a:p>
            <a:pPr eaLnBrk="1" hangingPunct="1">
              <a:spcBef>
                <a:spcPct val="0"/>
              </a:spcBef>
              <a:buFont typeface="Arial" pitchFamily="34" charset="0"/>
              <a:buChar char="•"/>
            </a:pPr>
            <a:r>
              <a:rPr lang="en-US" dirty="0">
                <a:cs typeface="Arial" charset="0"/>
              </a:rPr>
              <a:t> A significant expense can be avoided if the meeting place is free.</a:t>
            </a:r>
          </a:p>
        </p:txBody>
      </p:sp>
      <p:sp>
        <p:nvSpPr>
          <p:cNvPr id="6861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75293FB-1D08-4F76-98A2-B2C668050347}" type="slidenum">
              <a:rPr lang="en-US" smtClean="0"/>
              <a:pPr/>
              <a:t>45</a:t>
            </a:fld>
            <a:endParaRPr lang="en-US" dirty="0"/>
          </a:p>
        </p:txBody>
      </p:sp>
    </p:spTree>
    <p:extLst>
      <p:ext uri="{BB962C8B-B14F-4D97-AF65-F5344CB8AC3E}">
        <p14:creationId xmlns:p14="http://schemas.microsoft.com/office/powerpoint/2010/main" val="9821589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85750"/>
            <a:ext cx="2222500" cy="1666875"/>
          </a:xfrm>
        </p:spPr>
      </p:sp>
      <p:sp>
        <p:nvSpPr>
          <p:cNvPr id="3" name="Notes Placeholder 2"/>
          <p:cNvSpPr>
            <a:spLocks noGrp="1"/>
          </p:cNvSpPr>
          <p:nvPr>
            <p:ph type="body" idx="1"/>
          </p:nvPr>
        </p:nvSpPr>
        <p:spPr>
          <a:xfrm>
            <a:off x="334409" y="2279851"/>
            <a:ext cx="6604580" cy="5664708"/>
          </a:xfrm>
        </p:spPr>
        <p:txBody>
          <a:bodyPr/>
          <a:lstStyle/>
          <a:p>
            <a:r>
              <a:rPr lang="en-US" b="1" dirty="0"/>
              <a:t>Who attends Roundtable?</a:t>
            </a:r>
          </a:p>
          <a:p>
            <a:r>
              <a:rPr lang="en-US" dirty="0"/>
              <a:t>So, who attends roundtables? Who do you know that SHOULD be attending roundtable?</a:t>
            </a:r>
          </a:p>
          <a:p>
            <a:endParaRPr lang="en-US" dirty="0"/>
          </a:p>
          <a:p>
            <a:r>
              <a:rPr lang="en-US" dirty="0"/>
              <a:t>Roundtables are designed for all unit leaders and committee members.</a:t>
            </a:r>
          </a:p>
          <a:p>
            <a:pPr marL="285750" indent="-285750">
              <a:buFont typeface="Arial" panose="020B0604020202020204" pitchFamily="34" charset="0"/>
              <a:buChar char="•"/>
            </a:pPr>
            <a:r>
              <a:rPr lang="en-US" dirty="0"/>
              <a:t>Cub Scout leader roundtables are for Cubmasters, den leaders, Webelos den leaders, all assistants, and pack committee members.</a:t>
            </a:r>
          </a:p>
          <a:p>
            <a:pPr marL="285750" indent="-285750">
              <a:buFont typeface="Arial" panose="020B0604020202020204" pitchFamily="34" charset="0"/>
              <a:buChar char="•"/>
            </a:pPr>
            <a:r>
              <a:rPr lang="en-US" dirty="0"/>
              <a:t>Scouts BSA leader roundtables are for Scoutmasters, assistant Scoutmasters, and troop committee members.</a:t>
            </a:r>
          </a:p>
          <a:p>
            <a:pPr marL="285750" indent="-285750">
              <a:buFont typeface="Arial" panose="020B0604020202020204" pitchFamily="34" charset="0"/>
              <a:buChar char="•"/>
            </a:pPr>
            <a:r>
              <a:rPr lang="en-US" dirty="0"/>
              <a:t>Venturing forums are for adult crew leaders. When appropriate, youth officers can also attend.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dirty="0">
                <a:solidFill>
                  <a:srgbClr val="000000"/>
                </a:solidFill>
                <a:effectLst/>
                <a:ea typeface="Times New Roman" panose="02020603050405020304" pitchFamily="18" charset="0"/>
                <a:cs typeface="Times New Roman" panose="02020603050405020304" pitchFamily="18" charset="0"/>
              </a:rPr>
              <a:t>All Commissioners can also benefit from attending roundtable.  Attending the program area for which they are responsible is especially beneficial.</a:t>
            </a:r>
            <a:endParaRPr lang="en-US" kern="1200" dirty="0">
              <a:solidFill>
                <a:srgbClr val="000000"/>
              </a:solidFill>
              <a:effectLs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a:solidFill>
                  <a:schemeClr val="tx1"/>
                </a:solidFill>
                <a:effectLst/>
                <a:latin typeface="+mn-lt"/>
                <a:ea typeface="+mn-ea"/>
                <a:cs typeface="+mn-cs"/>
              </a:rPr>
              <a:t>In </a:t>
            </a:r>
            <a:r>
              <a:rPr lang="en-US" sz="1200" kern="1200" dirty="0">
                <a:solidFill>
                  <a:schemeClr val="tx1"/>
                </a:solidFill>
                <a:effectLst/>
                <a:latin typeface="+mn-lt"/>
                <a:ea typeface="+mn-ea"/>
                <a:cs typeface="+mn-cs"/>
              </a:rPr>
              <a:t>today's busy world, with everyone’s packed schedules, it is understood that not all unit leaders may be able to attend every monthly roundtable. But it is almost ALWAYS possible that at least one leader from each unit can attend the monthly roundtable. Some units' schedules include rotations for which leaders attend the roundtable to ensure there is always someone present each month. Unit representation is vital to ensure that none of the valuable information passed at roundtable is missed. </a:t>
            </a:r>
          </a:p>
          <a:p>
            <a:pPr marL="0"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46</a:t>
            </a:fld>
            <a:endParaRPr lang="en-US"/>
          </a:p>
        </p:txBody>
      </p:sp>
    </p:spTree>
    <p:extLst>
      <p:ext uri="{BB962C8B-B14F-4D97-AF65-F5344CB8AC3E}">
        <p14:creationId xmlns:p14="http://schemas.microsoft.com/office/powerpoint/2010/main" val="305544999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7300" y="220663"/>
            <a:ext cx="2219325" cy="1665287"/>
          </a:xfrm>
        </p:spPr>
      </p:sp>
      <p:sp>
        <p:nvSpPr>
          <p:cNvPr id="3" name="Notes Placeholder 2"/>
          <p:cNvSpPr>
            <a:spLocks noGrp="1"/>
          </p:cNvSpPr>
          <p:nvPr>
            <p:ph type="body" idx="1"/>
          </p:nvPr>
        </p:nvSpPr>
        <p:spPr>
          <a:xfrm>
            <a:off x="334409" y="2158458"/>
            <a:ext cx="6604580" cy="5664708"/>
          </a:xfrm>
        </p:spPr>
        <p:txBody>
          <a:bodyPr/>
          <a:lstStyle/>
          <a:p>
            <a:r>
              <a:rPr lang="en-US" b="1" dirty="0"/>
              <a:t>Roundtable is Unit Service</a:t>
            </a:r>
          </a:p>
          <a:p>
            <a:r>
              <a:rPr lang="en-US" dirty="0"/>
              <a:t>Roundtable has also been called “group unit service” because roundtable commissioners may consult individually with unit leaders before and after the formal meetings.  This is unit service.</a:t>
            </a:r>
          </a:p>
          <a:p>
            <a:endParaRPr lang="en-US" b="1" dirty="0"/>
          </a:p>
          <a:p>
            <a:r>
              <a:rPr lang="en-US" b="1" dirty="0"/>
              <a:t>Roundtable commissioners also provide unit service…They are a:</a:t>
            </a:r>
          </a:p>
          <a:p>
            <a:pPr marL="285750" indent="-285750">
              <a:buFont typeface="Arial" panose="020B0604020202020204" pitchFamily="34" charset="0"/>
              <a:buChar char="•"/>
            </a:pPr>
            <a:r>
              <a:rPr lang="en-US" dirty="0"/>
              <a:t>Friend of every unit</a:t>
            </a:r>
          </a:p>
          <a:p>
            <a:pPr marL="285750" indent="-285750">
              <a:buFont typeface="Arial" panose="020B0604020202020204" pitchFamily="34" charset="0"/>
              <a:buChar char="•"/>
            </a:pPr>
            <a:r>
              <a:rPr lang="en-US" dirty="0"/>
              <a:t>Partner</a:t>
            </a:r>
          </a:p>
          <a:p>
            <a:pPr marL="285750" indent="-285750">
              <a:buFont typeface="Arial" panose="020B0604020202020204" pitchFamily="34" charset="0"/>
              <a:buChar char="•"/>
            </a:pPr>
            <a:r>
              <a:rPr lang="en-US" dirty="0"/>
              <a:t>Representative of Scouting America</a:t>
            </a:r>
          </a:p>
          <a:p>
            <a:pPr marL="285750" indent="-285750">
              <a:buFont typeface="Arial" panose="020B0604020202020204" pitchFamily="34" charset="0"/>
              <a:buChar char="•"/>
            </a:pPr>
            <a:r>
              <a:rPr lang="en-US" dirty="0"/>
              <a:t>Unit “doctor”</a:t>
            </a:r>
          </a:p>
          <a:p>
            <a:pPr marL="285750" indent="-285750">
              <a:buFont typeface="Arial" panose="020B0604020202020204" pitchFamily="34" charset="0"/>
              <a:buChar char="•"/>
            </a:pPr>
            <a:r>
              <a:rPr lang="en-US" dirty="0"/>
              <a:t>Teacher</a:t>
            </a:r>
          </a:p>
          <a:p>
            <a:pPr marL="285750" indent="-285750">
              <a:buFont typeface="Arial" panose="020B0604020202020204" pitchFamily="34" charset="0"/>
              <a:buChar char="•"/>
            </a:pPr>
            <a:r>
              <a:rPr lang="en-US" dirty="0"/>
              <a:t>Counselor</a:t>
            </a:r>
          </a:p>
          <a:p>
            <a:endParaRPr lang="en-US" sz="1300" dirty="0"/>
          </a:p>
          <a:p>
            <a:r>
              <a:rPr lang="en-US" sz="1200" kern="1200" dirty="0">
                <a:solidFill>
                  <a:schemeClr val="tx1"/>
                </a:solidFill>
                <a:effectLst/>
                <a:latin typeface="+mn-lt"/>
                <a:ea typeface="+mn-ea"/>
                <a:cs typeface="+mn-cs"/>
              </a:rPr>
              <a:t>So, let’s discuss the roundtable’s role in unit service. The roundtable is critical to success in our districts. It serves as the front line of unit service.  Roundtable commissioners learn about problems that arise in both group and individual discussions at the roundtable.</a:t>
            </a:r>
          </a:p>
          <a:p>
            <a:r>
              <a:rPr lang="en-US" sz="1200" kern="1200" dirty="0">
                <a:solidFill>
                  <a:schemeClr val="tx1"/>
                </a:solidFill>
                <a:effectLst/>
                <a:latin typeface="+mn-lt"/>
                <a:ea typeface="+mn-ea"/>
                <a:cs typeface="+mn-cs"/>
              </a:rPr>
              <a:t> </a:t>
            </a:r>
            <a:endParaRPr lang="en-US" sz="1200" dirty="0"/>
          </a:p>
          <a:p>
            <a:r>
              <a:rPr lang="en-US" sz="1200" dirty="0"/>
              <a:t>They know who is attending, who isn’t…., or who isn’t anymore.</a:t>
            </a:r>
          </a:p>
          <a:p>
            <a:endParaRPr lang="en-US" sz="1200" dirty="0"/>
          </a:p>
          <a:p>
            <a:r>
              <a:rPr lang="en-US" sz="1200" dirty="0"/>
              <a:t>Units, especially newer units, and newer leaders emulate what they get from being at roundtable.</a:t>
            </a:r>
          </a:p>
          <a:p>
            <a:endParaRPr lang="en-US" sz="1200" dirty="0"/>
          </a:p>
          <a:p>
            <a:r>
              <a:rPr lang="en-US" sz="1200" dirty="0"/>
              <a:t>Roundtable commissioners are also active participants in the monthly district commissioner staff meetings. Here, you can learn more about common issues that units in the district are struggling with and design roundtable programs to assist units in resolving their issues. </a:t>
            </a:r>
          </a:p>
          <a:p>
            <a:r>
              <a:rPr lang="en-US" sz="1200" dirty="0"/>
              <a:t> </a:t>
            </a:r>
          </a:p>
          <a:p>
            <a:r>
              <a:rPr lang="en-US" sz="1200" dirty="0"/>
              <a:t>Roundtables are full of energy and information that will help units put on a successful program back at home.</a:t>
            </a:r>
          </a:p>
          <a:p>
            <a:r>
              <a:rPr lang="en-US" sz="1200" dirty="0"/>
              <a:t> </a:t>
            </a:r>
          </a:p>
          <a:p>
            <a:r>
              <a:rPr lang="en-US" sz="1200" dirty="0"/>
              <a:t>The district commissioner should fully utilize and document all the unit service opportunities the roundtable team provides.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47</a:t>
            </a:fld>
            <a:endParaRPr lang="en-US"/>
          </a:p>
        </p:txBody>
      </p:sp>
    </p:spTree>
    <p:extLst>
      <p:ext uri="{BB962C8B-B14F-4D97-AF65-F5344CB8AC3E}">
        <p14:creationId xmlns:p14="http://schemas.microsoft.com/office/powerpoint/2010/main" val="2781872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9225" y="307975"/>
            <a:ext cx="2222500" cy="1666875"/>
          </a:xfrm>
        </p:spPr>
      </p:sp>
      <p:sp>
        <p:nvSpPr>
          <p:cNvPr id="3" name="Notes Placeholder 2"/>
          <p:cNvSpPr>
            <a:spLocks noGrp="1"/>
          </p:cNvSpPr>
          <p:nvPr>
            <p:ph type="body" idx="1"/>
          </p:nvPr>
        </p:nvSpPr>
        <p:spPr>
          <a:xfrm>
            <a:off x="498891" y="2213637"/>
            <a:ext cx="6604580" cy="5664708"/>
          </a:xfrm>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Monthly Commissioner Staff Meeting</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These meetings are extremely important for motivating commissioners to do their jobs, supporting them, providing feedback, holding commissioners accountable for a high level of quality service, and planning, training, and reporting on the status of units.</a:t>
            </a:r>
            <a:r>
              <a:rPr lang="en-US" kern="0" dirty="0">
                <a:solidFill>
                  <a:srgbClr val="000000"/>
                </a:solidFill>
                <a:effectLst/>
                <a:ea typeface="Times New Roman" panose="02020603050405020304" pitchFamily="18" charset="0"/>
              </a:rPr>
              <a:t> </a:t>
            </a:r>
            <a:r>
              <a:rPr lang="en-US" kern="1200" dirty="0">
                <a:solidFill>
                  <a:srgbClr val="000000"/>
                </a:solidFill>
                <a:effectLst/>
                <a:ea typeface="Times New Roman" panose="02020603050405020304" pitchFamily="18" charset="0"/>
                <a:cs typeface="Times New Roman" panose="02020603050405020304" pitchFamily="18" charset="0"/>
              </a:rPr>
              <a:t>It helps us to work toward the vision of success!</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This meeting sets the stage for how unit commissioners and assistant district commissioners perform their duties in service to their units. </a:t>
            </a:r>
            <a:endParaRPr lang="en-US" kern="1200" dirty="0">
              <a:solidFill>
                <a:srgbClr val="000000"/>
              </a:solidFill>
              <a:effectLst/>
              <a:ea typeface="Calibri" panose="020F0502020204030204" pitchFamily="34" charset="0"/>
            </a:endParaRPr>
          </a:p>
          <a:p>
            <a:endParaRPr lang="en-US" dirty="0"/>
          </a:p>
          <a:p>
            <a:r>
              <a:rPr lang="en-US" dirty="0"/>
              <a:t>As a roundtable commissioner, you should come prepared to discuss with your assistant district commissioner the observations you have made from recent roundtables and your plans for future roundtables.  Come prepared with a current roundtable attendance report to share with unit commissioners. Let them know which of their units are or are not attending roundtable. Share a copy of your district’s roundtable analysis report with unit commissioners and assistant district commissioners. </a:t>
            </a:r>
          </a:p>
          <a:p>
            <a:endParaRPr lang="en-US" dirty="0"/>
          </a:p>
          <a:p>
            <a:r>
              <a:rPr lang="en-US" dirty="0"/>
              <a:t>Listen to ADC reports concerning unit service plans. Determine if there are common issues that units are experiencing so that a roundtable can be planned to help address those issues. It would be helpful to run a copy of the units with the service plans report to identify any issues. </a:t>
            </a:r>
          </a:p>
          <a:p>
            <a:r>
              <a:rPr lang="en-US" dirty="0"/>
              <a:t> </a:t>
            </a:r>
          </a:p>
          <a:p>
            <a:r>
              <a:rPr lang="en-US" dirty="0"/>
              <a:t>This meeting sets the stage for your interactions with unit commissioners, enabling them to perform their duties in service to the units. </a:t>
            </a:r>
            <a:endParaRPr lang="en-US" sz="1100" dirty="0"/>
          </a:p>
        </p:txBody>
      </p:sp>
      <p:sp>
        <p:nvSpPr>
          <p:cNvPr id="4" name="Slide Number Placeholder 3"/>
          <p:cNvSpPr>
            <a:spLocks noGrp="1"/>
          </p:cNvSpPr>
          <p:nvPr>
            <p:ph type="sldNum" sz="quarter" idx="10"/>
          </p:nvPr>
        </p:nvSpPr>
        <p:spPr/>
        <p:txBody>
          <a:bodyPr/>
          <a:lstStyle/>
          <a:p>
            <a:fld id="{959046A0-4F4D-4272-874D-9474BCDE7E84}" type="slidenum">
              <a:rPr lang="en-US" smtClean="0"/>
              <a:t>48</a:t>
            </a:fld>
            <a:endParaRPr lang="en-US"/>
          </a:p>
        </p:txBody>
      </p:sp>
    </p:spTree>
    <p:extLst>
      <p:ext uri="{BB962C8B-B14F-4D97-AF65-F5344CB8AC3E}">
        <p14:creationId xmlns:p14="http://schemas.microsoft.com/office/powerpoint/2010/main" val="2790657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4775" y="341313"/>
            <a:ext cx="2224088" cy="1666875"/>
          </a:xfrm>
        </p:spPr>
      </p:sp>
      <p:sp>
        <p:nvSpPr>
          <p:cNvPr id="3" name="Notes Placeholder 2"/>
          <p:cNvSpPr>
            <a:spLocks noGrp="1"/>
          </p:cNvSpPr>
          <p:nvPr>
            <p:ph type="body" idx="1"/>
          </p:nvPr>
        </p:nvSpPr>
        <p:spPr>
          <a:xfrm>
            <a:off x="454604" y="2301923"/>
            <a:ext cx="6604580" cy="5664708"/>
          </a:xfrm>
        </p:spPr>
        <p:txBody>
          <a:bodyPr/>
          <a:lstStyle/>
          <a:p>
            <a:pPr defTabSz="966612">
              <a:defRPr/>
            </a:pPr>
            <a:r>
              <a:rPr lang="en-US" b="1" dirty="0"/>
              <a:t>Position Elements</a:t>
            </a:r>
          </a:p>
          <a:p>
            <a:pPr defTabSz="966612">
              <a:defRPr/>
            </a:pPr>
            <a:r>
              <a:rPr lang="en-US" dirty="0"/>
              <a:t>In addition to the regular responsibilities of the ADC and ACC, each position has six position elements.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49</a:t>
            </a:fld>
            <a:endParaRPr lang="en-US"/>
          </a:p>
        </p:txBody>
      </p:sp>
    </p:spTree>
    <p:extLst>
      <p:ext uri="{BB962C8B-B14F-4D97-AF65-F5344CB8AC3E}">
        <p14:creationId xmlns:p14="http://schemas.microsoft.com/office/powerpoint/2010/main" val="3437015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xfrm>
            <a:off x="2287588" y="382588"/>
            <a:ext cx="2389187" cy="1792287"/>
          </a:xfrm>
          <a:ln/>
        </p:spPr>
      </p:sp>
      <p:sp>
        <p:nvSpPr>
          <p:cNvPr id="12291" name="Notes Placeholder 2"/>
          <p:cNvSpPr>
            <a:spLocks noGrp="1"/>
          </p:cNvSpPr>
          <p:nvPr>
            <p:ph type="body" idx="1"/>
          </p:nvPr>
        </p:nvSpPr>
        <p:spPr>
          <a:xfrm>
            <a:off x="650445" y="2174875"/>
            <a:ext cx="6014309" cy="6803114"/>
          </a:xfrm>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Commissioner Culture</a:t>
            </a: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Be the Heart:</a:t>
            </a:r>
            <a:r>
              <a:rPr lang="en-US" kern="1200" dirty="0">
                <a:solidFill>
                  <a:srgbClr val="000000"/>
                </a:solidFill>
                <a:effectLst/>
                <a:ea typeface="Times New Roman" panose="02020603050405020304" pitchFamily="18" charset="0"/>
                <a:cs typeface="Times New Roman" panose="02020603050405020304" pitchFamily="18" charset="0"/>
              </a:rPr>
              <a:t> Scouting’s units are its heart; its success depends on them; they deliver its programs to youth. Commissioners support unit leaders in developing a safe, welcoming environment and delivering Scouting’s programs effectively. We exist to support Scouting’s heart.</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Build Relationships:</a:t>
            </a:r>
            <a:r>
              <a:rPr lang="en-US" kern="1200" dirty="0">
                <a:solidFill>
                  <a:srgbClr val="000000"/>
                </a:solidFill>
                <a:effectLst/>
                <a:ea typeface="Times New Roman" panose="02020603050405020304" pitchFamily="18" charset="0"/>
                <a:cs typeface="Times New Roman" panose="02020603050405020304" pitchFamily="18" charset="0"/>
              </a:rPr>
              <a:t> Commissioners must develop relationships with unit leaders we serve based on mutual respect, candor, and trust. Without that, the communication and collaboration required to support units effectively are impossible.</a:t>
            </a:r>
            <a:endParaRPr lang="en-US" dirty="0">
              <a:effectLst/>
              <a:ea typeface="Times New Roman" panose="02020603050405020304" pitchFamily="18" charset="0"/>
            </a:endParaRPr>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Change Lives:</a:t>
            </a:r>
            <a:r>
              <a:rPr lang="en-US" kern="1200" dirty="0">
                <a:solidFill>
                  <a:srgbClr val="000000"/>
                </a:solidFill>
                <a:effectLst/>
                <a:ea typeface="Times New Roman" panose="02020603050405020304" pitchFamily="18" charset="0"/>
                <a:cs typeface="Times New Roman" panose="02020603050405020304" pitchFamily="18" charset="0"/>
              </a:rPr>
              <a:t> Scouting changes lives – of the youth it serves and the adults who support it (both volunteers </a:t>
            </a:r>
            <a:r>
              <a:rPr lang="en-US" i="1" kern="1200" dirty="0">
                <a:solidFill>
                  <a:srgbClr val="000000"/>
                </a:solidFill>
                <a:effectLst/>
                <a:ea typeface="Times New Roman" panose="02020603050405020304" pitchFamily="18" charset="0"/>
                <a:cs typeface="Times New Roman" panose="02020603050405020304" pitchFamily="18" charset="0"/>
              </a:rPr>
              <a:t>and</a:t>
            </a:r>
            <a:r>
              <a:rPr lang="en-US" kern="1200" dirty="0">
                <a:solidFill>
                  <a:srgbClr val="000000"/>
                </a:solidFill>
                <a:effectLst/>
                <a:ea typeface="Times New Roman" panose="02020603050405020304" pitchFamily="18" charset="0"/>
                <a:cs typeface="Times New Roman" panose="02020603050405020304" pitchFamily="18" charset="0"/>
              </a:rPr>
              <a:t> professionals). As they adopt Scouting’s values, they become engaged citizens who strengthen our communities, nation, and world.</a:t>
            </a:r>
            <a:endParaRPr lang="en-US" dirty="0">
              <a:effectLst/>
              <a:ea typeface="Times New Roman" panose="02020603050405020304" pitchFamily="18" charset="0"/>
            </a:endParaRPr>
          </a:p>
          <a:p>
            <a:endParaRPr lang="en-US" altLang="en-US" dirty="0">
              <a:latin typeface="Arial" panose="020B0604020202020204" pitchFamily="34" charset="0"/>
              <a:ea typeface="ヒラギノ角ゴ Pro W3"/>
              <a:cs typeface="Arial" panose="020B0604020202020204" pitchFamily="34" charset="0"/>
            </a:endParaRPr>
          </a:p>
        </p:txBody>
      </p:sp>
    </p:spTree>
    <p:extLst>
      <p:ext uri="{BB962C8B-B14F-4D97-AF65-F5344CB8AC3E}">
        <p14:creationId xmlns:p14="http://schemas.microsoft.com/office/powerpoint/2010/main" val="226519210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22550" y="274638"/>
            <a:ext cx="2222500" cy="1666875"/>
          </a:xfrm>
        </p:spPr>
      </p:sp>
      <p:sp>
        <p:nvSpPr>
          <p:cNvPr id="3" name="Notes Placeholder 2"/>
          <p:cNvSpPr>
            <a:spLocks noGrp="1"/>
          </p:cNvSpPr>
          <p:nvPr>
            <p:ph type="body" idx="1"/>
          </p:nvPr>
        </p:nvSpPr>
        <p:spPr>
          <a:xfrm>
            <a:off x="334410" y="2251315"/>
            <a:ext cx="6604580" cy="6609221"/>
          </a:xfrm>
        </p:spPr>
        <p:txBody>
          <a:bodyPr/>
          <a:lstStyle/>
          <a:p>
            <a:r>
              <a:rPr lang="en-US" b="1" dirty="0"/>
              <a:t>Recruiting</a:t>
            </a:r>
          </a:p>
          <a:p>
            <a:r>
              <a:rPr lang="en-US" dirty="0"/>
              <a:t>A roundtable program is only successful with enough trained commissioners to staff all the roundtable team positions.</a:t>
            </a:r>
          </a:p>
          <a:p>
            <a:endParaRPr lang="en-US" dirty="0"/>
          </a:p>
          <a:p>
            <a:r>
              <a:rPr lang="en-US" sz="1200" kern="1200" dirty="0">
                <a:solidFill>
                  <a:schemeClr val="tx1"/>
                </a:solidFill>
                <a:effectLst/>
                <a:latin typeface="+mn-lt"/>
                <a:ea typeface="+mn-ea"/>
                <a:cs typeface="+mn-cs"/>
              </a:rPr>
              <a:t>It is never too early to cross-train one or more volunteers for roundtable staff positions. It would be best to always plan for a replacement roundtable staff member.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One of the most important roles of an ADC is to assist the district commissioner with identifying and recruiting roundtable commissioners and assistant roundtable commissioners.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Having multiple people recruit roundtable and assistant roundtable commissioners in your district makes it easier to achieve an adequate number of trained roundtable staff.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ADC should also ensure the new commissioners are correctly registered with Scouting America and complete the required training.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ACC should assist the council commissioner in recruiting additional ACCs for roundtable as required by the council structure.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The ACC should also assist the district commissioners in recruiting the necessary roundtable commissioners, as their district structure requires.   </a:t>
            </a:r>
          </a:p>
          <a:p>
            <a:r>
              <a:rPr lang="en-US" sz="1200" kern="1200" dirty="0">
                <a:solidFill>
                  <a:schemeClr val="tx1"/>
                </a:solidFill>
                <a:effectLst/>
                <a:latin typeface="+mn-lt"/>
                <a:ea typeface="+mn-ea"/>
                <a:cs typeface="+mn-cs"/>
              </a:rPr>
              <a:t>ACCs should always encourage and assist district roundtable commissioners in recruiting as many assistant roundtable commissioners as necessary to accomplish roundtable functions effectively.</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50</a:t>
            </a:fld>
            <a:endParaRPr lang="en-US"/>
          </a:p>
        </p:txBody>
      </p:sp>
    </p:spTree>
    <p:extLst>
      <p:ext uri="{BB962C8B-B14F-4D97-AF65-F5344CB8AC3E}">
        <p14:creationId xmlns:p14="http://schemas.microsoft.com/office/powerpoint/2010/main" val="40401669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4775" y="296863"/>
            <a:ext cx="2222500" cy="1666875"/>
          </a:xfrm>
        </p:spPr>
      </p:sp>
      <p:sp>
        <p:nvSpPr>
          <p:cNvPr id="3" name="Notes Placeholder 2"/>
          <p:cNvSpPr>
            <a:spLocks noGrp="1"/>
          </p:cNvSpPr>
          <p:nvPr>
            <p:ph type="body" idx="1"/>
          </p:nvPr>
        </p:nvSpPr>
        <p:spPr>
          <a:xfrm>
            <a:off x="334410" y="2196138"/>
            <a:ext cx="6604580" cy="6664399"/>
          </a:xfrm>
        </p:spPr>
        <p:txBody>
          <a:bodyPr/>
          <a:lstStyle/>
          <a:p>
            <a:r>
              <a:rPr lang="en-US" b="1" dirty="0"/>
              <a:t>Talent Management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roundtable program is only successful when enough trained commissioners are retained to fill the required positions on the roundtable team.</a:t>
            </a:r>
          </a:p>
          <a:p>
            <a:endParaRPr lang="en-US" dirty="0"/>
          </a:p>
          <a:p>
            <a:r>
              <a:rPr lang="en-US" dirty="0"/>
              <a:t>Everyone likes recognition, and no one is more deserving than a volunteer Scouter. Use every possible moment to acknowledge the efforts of the roundtable staff. This recognition boosts their morale and is a powerful motivator for them to continue their dedicated service.</a:t>
            </a:r>
          </a:p>
          <a:p>
            <a:endParaRPr lang="en-US" dirty="0"/>
          </a:p>
          <a:p>
            <a:r>
              <a:rPr lang="en-US" dirty="0"/>
              <a:t>The ADC for the roundtable must become personally acquainted with and maintain regular contact with district and assistant roundtable commissioners, including the locations, dates, and times of roundtable meetings. </a:t>
            </a:r>
          </a:p>
          <a:p>
            <a:endParaRPr lang="en-US" dirty="0"/>
          </a:p>
          <a:p>
            <a:r>
              <a:rPr lang="en-US" dirty="0"/>
              <a:t>The ADC should make occasional in-person visits and evaluations of the programs presented.  Make sure the roundtable staff gets both informal and formal recognition.  They do not have an easy job, and they deserve recognition.</a:t>
            </a:r>
          </a:p>
          <a:p>
            <a:endParaRPr lang="en-US" dirty="0"/>
          </a:p>
          <a:p>
            <a:r>
              <a:rPr lang="en-US" dirty="0"/>
              <a:t>The ADC should also provide updated district roundtable information to the district commissioner and assistant council commissioner as appropriate.</a:t>
            </a:r>
          </a:p>
          <a:p>
            <a:endParaRPr lang="en-US" dirty="0"/>
          </a:p>
          <a:p>
            <a:r>
              <a:rPr lang="en-US" dirty="0"/>
              <a:t>Like the district ADCs, the ACC for roundtable must become personally acquainted with and maintain regular contact with other ACCs, the district roundtable commissioners, and the assistant roundtable commissioners, including the locations, dates, and times of roundtable meetings. </a:t>
            </a:r>
          </a:p>
          <a:p>
            <a:endParaRPr lang="en-US" dirty="0"/>
          </a:p>
          <a:p>
            <a:r>
              <a:rPr lang="en-US" dirty="0"/>
              <a:t>The ACC should occasionally visit and evaluate all their district programs.  </a:t>
            </a:r>
          </a:p>
          <a:p>
            <a:endParaRPr lang="en-US" dirty="0"/>
          </a:p>
          <a:p>
            <a:r>
              <a:rPr lang="en-US" dirty="0"/>
              <a:t>Equally important is the ACC’s role in providing updated roundtable information to the council commissioner. This facilitates informed decision-making and ensures the smooth functioning of the roundtable program.</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51</a:t>
            </a:fld>
            <a:endParaRPr lang="en-US"/>
          </a:p>
        </p:txBody>
      </p:sp>
    </p:spTree>
    <p:extLst>
      <p:ext uri="{BB962C8B-B14F-4D97-AF65-F5344CB8AC3E}">
        <p14:creationId xmlns:p14="http://schemas.microsoft.com/office/powerpoint/2010/main" val="17206205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74638"/>
            <a:ext cx="2222500" cy="1666875"/>
          </a:xfrm>
        </p:spPr>
      </p:sp>
      <p:sp>
        <p:nvSpPr>
          <p:cNvPr id="3" name="Notes Placeholder 2"/>
          <p:cNvSpPr>
            <a:spLocks noGrp="1"/>
          </p:cNvSpPr>
          <p:nvPr>
            <p:ph type="body" idx="1"/>
          </p:nvPr>
        </p:nvSpPr>
        <p:spPr>
          <a:xfrm>
            <a:off x="334409" y="2257779"/>
            <a:ext cx="6604580" cy="566470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000000"/>
                </a:solidFill>
                <a:effectLst/>
                <a:ea typeface="Times New Roman" panose="02020603050405020304" pitchFamily="18" charset="0"/>
                <a:cs typeface="Times New Roman" panose="02020603050405020304" pitchFamily="18" charset="0"/>
              </a:rPr>
              <a:t>Training Support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Training is essential for program-specific roundtable commissioners and their assistant roundtable commissioners.</a:t>
            </a:r>
            <a:endParaRPr lang="en-US" kern="1200" dirty="0">
              <a:solidFill>
                <a:srgbClr val="000000"/>
              </a:solidFill>
              <a:effectLst/>
              <a:ea typeface="Calibri" panose="020F0502020204030204" pitchFamily="34" charset="0"/>
            </a:endParaRPr>
          </a:p>
          <a:p>
            <a:r>
              <a:rPr lang="en-US" dirty="0"/>
              <a:t> </a:t>
            </a:r>
          </a:p>
          <a:p>
            <a:r>
              <a:rPr lang="en-US" dirty="0"/>
              <a:t>To provide appropriate training to local units, the roundtable staff must be current with their own training and have a working knowledge of new information relevant to their program area as it becomes available.</a:t>
            </a:r>
          </a:p>
          <a:p>
            <a:r>
              <a:rPr lang="en-US" dirty="0"/>
              <a:t> </a:t>
            </a:r>
          </a:p>
          <a:p>
            <a:r>
              <a:rPr lang="en-US" dirty="0"/>
              <a:t>The ADC is responsible for ensuring that district roundtable commissioners and their assistant commissioners receive training for their positions and encourages them to participate in other training opportunities as recommended by the district or council.</a:t>
            </a:r>
          </a:p>
          <a:p>
            <a:endParaRPr lang="en-US" dirty="0"/>
          </a:p>
          <a:p>
            <a:r>
              <a:rPr lang="en-US" dirty="0"/>
              <a:t>The monthly commissioner meeting is an excellent opportunity to provide new program updates to the roundtable staff.</a:t>
            </a:r>
          </a:p>
          <a:p>
            <a:endParaRPr lang="en-US" dirty="0"/>
          </a:p>
          <a:p>
            <a:r>
              <a:rPr lang="en-US" dirty="0"/>
              <a:t>The ACC should regularly provide and promote training using national materials for all roundtable-related commissioners at the council and district levels.</a:t>
            </a:r>
          </a:p>
          <a:p>
            <a:endParaRPr lang="en-US"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52</a:t>
            </a:fld>
            <a:endParaRPr lang="en-US"/>
          </a:p>
        </p:txBody>
      </p:sp>
    </p:spTree>
    <p:extLst>
      <p:ext uri="{BB962C8B-B14F-4D97-AF65-F5344CB8AC3E}">
        <p14:creationId xmlns:p14="http://schemas.microsoft.com/office/powerpoint/2010/main" val="2196668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4775" y="319088"/>
            <a:ext cx="2222500" cy="1666875"/>
          </a:xfrm>
        </p:spPr>
      </p:sp>
      <p:sp>
        <p:nvSpPr>
          <p:cNvPr id="3" name="Notes Placeholder 2"/>
          <p:cNvSpPr>
            <a:spLocks noGrp="1"/>
          </p:cNvSpPr>
          <p:nvPr>
            <p:ph type="body" idx="1"/>
          </p:nvPr>
        </p:nvSpPr>
        <p:spPr>
          <a:xfrm>
            <a:off x="368043" y="2279852"/>
            <a:ext cx="6604580" cy="5664708"/>
          </a:xfrm>
        </p:spPr>
        <p:txBody>
          <a:bodyPr/>
          <a:lstStyle/>
          <a:p>
            <a:pPr marL="0" marR="0" lvl="0" indent="0" algn="l" defTabSz="966612" rtl="0" eaLnBrk="1" fontAlgn="auto" latinLnBrk="0" hangingPunct="1">
              <a:lnSpc>
                <a:spcPct val="100000"/>
              </a:lnSpc>
              <a:spcBef>
                <a:spcPts val="0"/>
              </a:spcBef>
              <a:spcAft>
                <a:spcPts val="0"/>
              </a:spcAft>
              <a:buClrTx/>
              <a:buSzTx/>
              <a:buFontTx/>
              <a:buNone/>
              <a:tabLst/>
              <a:defRPr/>
            </a:pPr>
            <a:r>
              <a:rPr lang="en-US" b="1" kern="1200" dirty="0">
                <a:solidFill>
                  <a:srgbClr val="000000"/>
                </a:solidFill>
                <a:effectLst/>
                <a:ea typeface="Times New Roman" panose="02020603050405020304" pitchFamily="18" charset="0"/>
                <a:cs typeface="Times New Roman" panose="02020603050405020304" pitchFamily="18" charset="0"/>
              </a:rPr>
              <a:t>Program Planning and Content</a:t>
            </a:r>
          </a:p>
          <a:p>
            <a:pPr marL="0" marR="0" lvl="0" indent="0" algn="l" defTabSz="966612"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The Roundtable program content should be planned and executed using the Scouting.org Roundtable Support pages, which are tailored to meet the needs of local districts and councils.</a:t>
            </a:r>
            <a:endParaRPr lang="en-US" kern="1200" dirty="0">
              <a:solidFill>
                <a:srgbClr val="000000"/>
              </a:solidFill>
              <a:effectLst/>
              <a:ea typeface="Calibri" panose="020F0502020204030204" pitchFamily="34" charset="0"/>
            </a:endParaRPr>
          </a:p>
          <a:p>
            <a:pPr defTabSz="966612">
              <a:defRPr/>
            </a:pPr>
            <a:endParaRPr lang="en-US" dirty="0"/>
          </a:p>
          <a:p>
            <a:r>
              <a:rPr lang="en-US" dirty="0"/>
              <a:t>The ADC should collaborate with the district commissioner and other key volunteers to design a district roundtable that addresses the unique needs of the council and district, leveraging national support materials and programs of emphasis. </a:t>
            </a:r>
          </a:p>
          <a:p>
            <a:endParaRPr lang="en-US" dirty="0"/>
          </a:p>
          <a:p>
            <a:r>
              <a:rPr lang="en-US" dirty="0"/>
              <a:t>Another key responsibility of the ADC is to ensure the active participation of district roundtable commissioners and assistant roundtable commissioners in the council's annual planning, follow-up, and training functions. Their involvement is crucial for the roundtable’s success.</a:t>
            </a:r>
          </a:p>
          <a:p>
            <a:endParaRPr lang="en-US" dirty="0"/>
          </a:p>
          <a:p>
            <a:r>
              <a:rPr lang="en-US" dirty="0"/>
              <a:t>The ACC is responsible for collaborating with the council commissioner and other key volunteers to design a council roundtable that meets the council's unique needs while leveraging national support materials and programs of emphasis.  </a:t>
            </a:r>
          </a:p>
          <a:p>
            <a:endParaRPr lang="en-US" dirty="0"/>
          </a:p>
          <a:p>
            <a:r>
              <a:rPr lang="en-US" dirty="0"/>
              <a:t>It is also vital for the ACC to conduct an annual planning/training gathering for all roundtable-related commissioners and conduct quarterly or semi-annual follow-up meetings to assess progress and make necessary adjustments.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53</a:t>
            </a:fld>
            <a:endParaRPr lang="en-US"/>
          </a:p>
        </p:txBody>
      </p:sp>
    </p:spTree>
    <p:extLst>
      <p:ext uri="{BB962C8B-B14F-4D97-AF65-F5344CB8AC3E}">
        <p14:creationId xmlns:p14="http://schemas.microsoft.com/office/powerpoint/2010/main" val="217774319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13038" y="274638"/>
            <a:ext cx="2222500" cy="1666875"/>
          </a:xfrm>
        </p:spPr>
      </p:sp>
      <p:sp>
        <p:nvSpPr>
          <p:cNvPr id="3" name="Notes Placeholder 2"/>
          <p:cNvSpPr>
            <a:spLocks noGrp="1"/>
          </p:cNvSpPr>
          <p:nvPr>
            <p:ph type="body" idx="1"/>
          </p:nvPr>
        </p:nvSpPr>
        <p:spPr>
          <a:xfrm>
            <a:off x="424097" y="2213637"/>
            <a:ext cx="6604580" cy="5664708"/>
          </a:xfrm>
        </p:spPr>
        <p:txBody>
          <a:bodyPr/>
          <a:lstStyle/>
          <a:p>
            <a:r>
              <a:rPr lang="en-US" b="1" dirty="0"/>
              <a:t>Technology Utilization</a:t>
            </a:r>
          </a:p>
          <a:p>
            <a:r>
              <a:rPr lang="en-US" dirty="0"/>
              <a:t>As technology continues to improve, there are increasing opportunities to leverage it to support the roundtable program.</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Technology-supported roundtable information is vital for use in remote districts and for Scout Leaders who need to access roundtable information when they cannot participate in a traditional roundtable event.</a:t>
            </a:r>
          </a:p>
          <a:p>
            <a:endParaRPr lang="en-US" sz="1100" dirty="0"/>
          </a:p>
          <a:p>
            <a:r>
              <a:rPr lang="en-US" dirty="0"/>
              <a:t>The ADC should promote the use of technology to ensure that roundtable meetings are adequately promoted and that the volunteers are engaged and empowered.  The ADC should also explore using technology to support those who cannot attend meetings in person, as well as to distribute materials and resources to assist the volunteers.</a:t>
            </a:r>
          </a:p>
          <a:p>
            <a:endParaRPr lang="en-US" dirty="0"/>
          </a:p>
          <a:p>
            <a:r>
              <a:rPr lang="en-US" dirty="0"/>
              <a:t>Just like the district ADCs, the council ACC should promote the use of technology to ensure that roundtable meetings are adequately promoted and that the volunteers are engaged and empowered.  </a:t>
            </a:r>
          </a:p>
          <a:p>
            <a:endParaRPr lang="en-US" dirty="0"/>
          </a:p>
          <a:p>
            <a:r>
              <a:rPr lang="en-US" dirty="0"/>
              <a:t>Additionally, the ACC should explore using technology to support those who cannot attend meetings in person, as well as to distribute materials and resources to assist volunteers. This could include hosting important roundtable materials on the local council website.</a:t>
            </a:r>
          </a:p>
          <a:p>
            <a:endParaRPr lang="en-US" sz="1100"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54</a:t>
            </a:fld>
            <a:endParaRPr lang="en-US"/>
          </a:p>
        </p:txBody>
      </p:sp>
    </p:spTree>
    <p:extLst>
      <p:ext uri="{BB962C8B-B14F-4D97-AF65-F5344CB8AC3E}">
        <p14:creationId xmlns:p14="http://schemas.microsoft.com/office/powerpoint/2010/main" val="38835993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439738"/>
            <a:ext cx="2222500" cy="1666875"/>
          </a:xfrm>
        </p:spPr>
      </p:sp>
      <p:sp>
        <p:nvSpPr>
          <p:cNvPr id="3" name="Notes Placeholder 2"/>
          <p:cNvSpPr>
            <a:spLocks noGrp="1"/>
          </p:cNvSpPr>
          <p:nvPr>
            <p:ph type="body" idx="1"/>
          </p:nvPr>
        </p:nvSpPr>
        <p:spPr>
          <a:xfrm>
            <a:off x="355310" y="2511494"/>
            <a:ext cx="6604580" cy="5664708"/>
          </a:xfrm>
        </p:spPr>
        <p:txBody>
          <a:bodyPr/>
          <a:lstStyle/>
          <a:p>
            <a:r>
              <a:rPr lang="en-US" b="1" dirty="0"/>
              <a:t>Information Dissemination &amp; Promotion</a:t>
            </a:r>
          </a:p>
          <a:p>
            <a:r>
              <a:rPr lang="en-US" dirty="0"/>
              <a:t>If you do not promote the roundtable, you will likely see less participation. If your roundtable does not provide valuable information for the Scouters attending, they are less likely to return next month.</a:t>
            </a:r>
          </a:p>
          <a:p>
            <a:endParaRPr lang="en-US" dirty="0"/>
          </a:p>
          <a:p>
            <a:r>
              <a:rPr lang="en-US" dirty="0"/>
              <a:t>There are several opportunities within the components of a roundtable where effective information sharing can be achieved, including pre-meeting networking, hot topics, safety moments, program-specific breakouts, and post-meeting networking. </a:t>
            </a:r>
          </a:p>
          <a:p>
            <a:endParaRPr lang="en-US" dirty="0"/>
          </a:p>
          <a:p>
            <a:r>
              <a:rPr lang="en-US" dirty="0"/>
              <a:t>The ADC is responsible for disseminating current Scouting America news and points of interest, including new merit badges, program changes, and upcoming literature, so the district roundtable provides valuable and timely information for local volunteers. </a:t>
            </a:r>
          </a:p>
          <a:p>
            <a:endParaRPr lang="en-US" dirty="0"/>
          </a:p>
          <a:p>
            <a:pPr defTabSz="966612">
              <a:defRPr/>
            </a:pPr>
            <a:r>
              <a:rPr lang="en-US" dirty="0"/>
              <a:t>The ADC should assist the program-specific roundtable commissioners in creating a presence at district events by promoting the Scout Leaders’ Roundtable as </a:t>
            </a:r>
            <a:r>
              <a:rPr lang="en-US" b="1" i="1" dirty="0"/>
              <a:t>the place to go for leaders who want to stay informed, share Scouting fellowship, and have fun</a:t>
            </a:r>
            <a:r>
              <a:rPr lang="en-US" dirty="0"/>
              <a:t>!</a:t>
            </a:r>
          </a:p>
          <a:p>
            <a:endParaRPr lang="en-US" dirty="0"/>
          </a:p>
          <a:p>
            <a:r>
              <a:rPr lang="en-US" dirty="0"/>
              <a:t>The Council ACC should support the District ADCs in information dissemination and promoting roundtable.</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Council-level resources may be greater than those of a district and can be an excellent asset for promoting roundtables for all districts within the council.</a:t>
            </a:r>
            <a:endParaRPr lang="en-US" kern="1200" dirty="0">
              <a:solidFill>
                <a:srgbClr val="000000"/>
              </a:solidFill>
              <a:effectLst/>
              <a:ea typeface="Calibri" panose="020F0502020204030204" pitchFamily="34" charset="0"/>
            </a:endParaRPr>
          </a:p>
        </p:txBody>
      </p:sp>
      <p:sp>
        <p:nvSpPr>
          <p:cNvPr id="4" name="Slide Number Placeholder 3"/>
          <p:cNvSpPr>
            <a:spLocks noGrp="1"/>
          </p:cNvSpPr>
          <p:nvPr>
            <p:ph type="sldNum" sz="quarter" idx="10"/>
          </p:nvPr>
        </p:nvSpPr>
        <p:spPr/>
        <p:txBody>
          <a:bodyPr/>
          <a:lstStyle/>
          <a:p>
            <a:fld id="{3ECE0401-FB33-44DA-B8A2-684F95F45102}" type="slidenum">
              <a:rPr lang="en-US" smtClean="0"/>
              <a:t>55</a:t>
            </a:fld>
            <a:endParaRPr lang="en-US"/>
          </a:p>
        </p:txBody>
      </p:sp>
    </p:spTree>
    <p:extLst>
      <p:ext uri="{BB962C8B-B14F-4D97-AF65-F5344CB8AC3E}">
        <p14:creationId xmlns:p14="http://schemas.microsoft.com/office/powerpoint/2010/main" val="22828587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59046A0-4F4D-4272-874D-9474BCDE7E84}" type="slidenum">
              <a:rPr lang="en-US" smtClean="0"/>
              <a:t>56</a:t>
            </a:fld>
            <a:endParaRPr lang="en-US" dirty="0"/>
          </a:p>
        </p:txBody>
      </p:sp>
    </p:spTree>
    <p:extLst>
      <p:ext uri="{BB962C8B-B14F-4D97-AF65-F5344CB8AC3E}">
        <p14:creationId xmlns:p14="http://schemas.microsoft.com/office/powerpoint/2010/main" val="237069772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8588" y="287338"/>
            <a:ext cx="2219325" cy="1665287"/>
          </a:xfrm>
        </p:spPr>
      </p:sp>
      <p:sp>
        <p:nvSpPr>
          <p:cNvPr id="3" name="Notes Placeholder 2"/>
          <p:cNvSpPr>
            <a:spLocks noGrp="1"/>
          </p:cNvSpPr>
          <p:nvPr>
            <p:ph type="body" idx="1"/>
          </p:nvPr>
        </p:nvSpPr>
        <p:spPr>
          <a:xfrm>
            <a:off x="356832" y="2257780"/>
            <a:ext cx="6604580" cy="5664708"/>
          </a:xfrm>
        </p:spPr>
        <p:txBody>
          <a:bodyPr/>
          <a:lstStyle/>
          <a:p>
            <a:r>
              <a:rPr lang="en-US" b="1" dirty="0"/>
              <a:t>The District Roundtable Organization</a:t>
            </a:r>
          </a:p>
          <a:p>
            <a:r>
              <a:rPr lang="en-US" dirty="0"/>
              <a:t>The district commissioner is responsible for overseeing the district roundtable program.</a:t>
            </a:r>
          </a:p>
          <a:p>
            <a:r>
              <a:rPr lang="en-US" dirty="0"/>
              <a:t> </a:t>
            </a:r>
          </a:p>
          <a:p>
            <a:r>
              <a:rPr lang="en-US" dirty="0"/>
              <a:t>However, most of the responsibility for the roundtable rests with the individual roundtable commissioners.</a:t>
            </a:r>
          </a:p>
          <a:p>
            <a:r>
              <a:rPr lang="en-US" dirty="0"/>
              <a:t> </a:t>
            </a:r>
          </a:p>
          <a:p>
            <a:r>
              <a:rPr lang="en-US" dirty="0"/>
              <a:t>The district commissioner usually has several service areas and specialized functions for which they are responsible.</a:t>
            </a:r>
          </a:p>
          <a:p>
            <a:r>
              <a:rPr lang="en-US" dirty="0"/>
              <a:t> </a:t>
            </a:r>
          </a:p>
          <a:p>
            <a:r>
              <a:rPr lang="en-US" dirty="0"/>
              <a:t>So, to break up the “span of control,” or the number of people directly supervised, the district commissioner usually appoints several assistant district commissioners (ADCs) to oversee each assigned area of responsibility directly.</a:t>
            </a:r>
          </a:p>
          <a:p>
            <a:r>
              <a:rPr lang="en-US" dirty="0"/>
              <a:t> </a:t>
            </a:r>
          </a:p>
          <a:p>
            <a:r>
              <a:rPr lang="en-US" dirty="0"/>
              <a:t>It is recommended that each district appoint an ADC to oversee roundtable and share the administrative responsibilities of coordinating the program-specific roundtables.  </a:t>
            </a:r>
          </a:p>
          <a:p>
            <a:r>
              <a:rPr lang="en-US" dirty="0"/>
              <a:t> </a:t>
            </a:r>
          </a:p>
          <a:p>
            <a:r>
              <a:rPr lang="en-US" dirty="0"/>
              <a:t>Each program-specific roundtable commissioner would report to the district commissioner through their ADC for roundtable and appoint as many assistants as needed to perform their duties. </a:t>
            </a:r>
          </a:p>
          <a:p>
            <a:r>
              <a:rPr lang="en-US" dirty="0"/>
              <a:t> </a:t>
            </a:r>
          </a:p>
          <a:p>
            <a:r>
              <a:rPr lang="en-US" dirty="0"/>
              <a:t>The exact structure of the district commissioner’s team varies from district to district based on their individual circumstances.</a:t>
            </a:r>
            <a:endParaRPr lang="en-US" sz="1100" dirty="0"/>
          </a:p>
        </p:txBody>
      </p:sp>
      <p:sp>
        <p:nvSpPr>
          <p:cNvPr id="4" name="Slide Number Placeholder 3"/>
          <p:cNvSpPr>
            <a:spLocks noGrp="1"/>
          </p:cNvSpPr>
          <p:nvPr>
            <p:ph type="sldNum" sz="quarter" idx="10"/>
          </p:nvPr>
        </p:nvSpPr>
        <p:spPr/>
        <p:txBody>
          <a:bodyPr/>
          <a:lstStyle/>
          <a:p>
            <a:fld id="{3ECE0401-FB33-44DA-B8A2-684F95F45102}" type="slidenum">
              <a:rPr lang="en-US" smtClean="0"/>
              <a:t>57</a:t>
            </a:fld>
            <a:endParaRPr lang="en-US"/>
          </a:p>
        </p:txBody>
      </p:sp>
    </p:spTree>
    <p:extLst>
      <p:ext uri="{BB962C8B-B14F-4D97-AF65-F5344CB8AC3E}">
        <p14:creationId xmlns:p14="http://schemas.microsoft.com/office/powerpoint/2010/main" val="326518282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22550" y="274638"/>
            <a:ext cx="2224088" cy="1666875"/>
          </a:xfrm>
        </p:spPr>
      </p:sp>
      <p:sp>
        <p:nvSpPr>
          <p:cNvPr id="3" name="Notes Placeholder 2"/>
          <p:cNvSpPr>
            <a:spLocks noGrp="1"/>
          </p:cNvSpPr>
          <p:nvPr>
            <p:ph type="body" idx="1"/>
          </p:nvPr>
        </p:nvSpPr>
        <p:spPr>
          <a:xfrm>
            <a:off x="431626" y="2191565"/>
            <a:ext cx="6604580" cy="5664708"/>
          </a:xfrm>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Program-Specific</a:t>
            </a:r>
          </a:p>
          <a:p>
            <a:r>
              <a:rPr lang="en-US" sz="1200" kern="1200" dirty="0">
                <a:solidFill>
                  <a:schemeClr val="tx1"/>
                </a:solidFill>
                <a:effectLst/>
                <a:latin typeface="+mn-lt"/>
                <a:ea typeface="+mn-ea"/>
                <a:cs typeface="+mn-cs"/>
              </a:rPr>
              <a:t>It is certainly understandable why there are roundtable commissioners for each program level; however, sometimes a roundtable is held where one roundtable commissioner works with Scout leaders of all program levels. For this reason, the roundtable commissioner patch has been updated to reflect the diverse types of roundtables and their respective commissioners, ensuring that all are represented and unified by a single patch.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Program-specific roundtable commissioners, such as those for Cub Scouts and Scouts BSA, are typically responsible for their entire roundtable program, from planning and executing to evaluating effectiveness, implementing positive changes, and initiating the process.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General roundtable commissioners may lead an entire meeting focused on a safety moment, a membership moment, and a hot topic applicable to all programs, followed by a meaningful question-and-answer session.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be successful, it is highly recommended that roundtable commissioners have a planning session. These can be held quarterly or semiannually, as well as monthly staff meetings. This helps to develop a coordinated effort with other program-specific roundtable commissioners within their district and other districts within the council to share resources when possible.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There are usually too many moving parts for one person to handle reasonably, so recruiting a great team of assistant roundtable commissioners is essential.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roundtable support structure was created to support our unit leaders.  But the most important function of roundtable is providing the framework for a great program for our youth!</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58</a:t>
            </a:fld>
            <a:endParaRPr lang="en-US"/>
          </a:p>
        </p:txBody>
      </p:sp>
    </p:spTree>
    <p:extLst>
      <p:ext uri="{BB962C8B-B14F-4D97-AF65-F5344CB8AC3E}">
        <p14:creationId xmlns:p14="http://schemas.microsoft.com/office/powerpoint/2010/main" val="333597772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33663" y="263525"/>
            <a:ext cx="2222500" cy="1666875"/>
          </a:xfrm>
        </p:spPr>
      </p:sp>
      <p:sp>
        <p:nvSpPr>
          <p:cNvPr id="3" name="Notes Placeholder 2"/>
          <p:cNvSpPr>
            <a:spLocks noGrp="1"/>
          </p:cNvSpPr>
          <p:nvPr>
            <p:ph type="body" idx="1"/>
          </p:nvPr>
        </p:nvSpPr>
        <p:spPr>
          <a:xfrm>
            <a:off x="442836" y="2224673"/>
            <a:ext cx="6604580" cy="5664708"/>
          </a:xfrm>
        </p:spPr>
        <p:txBody>
          <a:bodyPr/>
          <a:lstStyle/>
          <a:p>
            <a:r>
              <a:rPr lang="en-US" b="1" dirty="0"/>
              <a:t>Assistant Roundtable Commissioners</a:t>
            </a:r>
          </a:p>
          <a:p>
            <a:r>
              <a:rPr lang="en-US" dirty="0"/>
              <a:t>Every roundtable commissioner should have a team of support staff to help them provide the best roundtable possible. assistant roundtable commissioners are your support team!</a:t>
            </a:r>
          </a:p>
          <a:p>
            <a:endParaRPr lang="en-US" dirty="0"/>
          </a:p>
          <a:p>
            <a:r>
              <a:rPr lang="en-US" dirty="0"/>
              <a:t>The roundtable commissioner is responsible for recruiting enough individuals to meet the specific needs of their roundtable’s size and program type. The number of assistant roundtable commissioners on your team is unlimited. However, there should never be fewer than one assistant roundtable commissioner for each program to serve as a backup for each of the program-specific roundtable commissioners.</a:t>
            </a:r>
          </a:p>
          <a:p>
            <a:endParaRPr lang="en-US" dirty="0"/>
          </a:p>
          <a:p>
            <a:r>
              <a:rPr lang="en-US" dirty="0"/>
              <a:t>The unit leaders expect roundtable to happen as scheduled. The show must go on every month, even if the roundtable commissioner has a conflict and is unable to attend.</a:t>
            </a:r>
          </a:p>
          <a:p>
            <a:pPr defTabSz="966612">
              <a:defRPr/>
            </a:pPr>
            <a:endParaRPr lang="en-US" dirty="0"/>
          </a:p>
          <a:p>
            <a:pPr defTabSz="966612">
              <a:defRPr/>
            </a:pPr>
            <a:r>
              <a:rPr lang="en-US" dirty="0"/>
              <a:t>So now, let’s discuss each of the specific program roundtables.</a:t>
            </a:r>
          </a:p>
          <a:p>
            <a:endParaRPr lang="en-US"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59</a:t>
            </a:fld>
            <a:endParaRPr lang="en-US"/>
          </a:p>
        </p:txBody>
      </p:sp>
    </p:spTree>
    <p:extLst>
      <p:ext uri="{BB962C8B-B14F-4D97-AF65-F5344CB8AC3E}">
        <p14:creationId xmlns:p14="http://schemas.microsoft.com/office/powerpoint/2010/main" val="27473933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Google Shape;69;p5: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 name="Google Shape;70;p5: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Our Purpose</a:t>
            </a:r>
          </a:p>
          <a:p>
            <a:pPr marL="0" marR="0" lvl="0" indent="0">
              <a:lnSpc>
                <a:spcPct val="100000"/>
              </a:lnSpc>
              <a:spcAft>
                <a:spcPts val="0"/>
              </a:spcAft>
              <a:buSzPts val="1000"/>
              <a:buFontTx/>
              <a:buNone/>
              <a:tabLst>
                <a:tab pos="457200" algn="l"/>
              </a:tabLst>
            </a:pPr>
            <a:r>
              <a:rPr lang="en-US" sz="1200" b="1" kern="0" dirty="0">
                <a:solidFill>
                  <a:srgbClr val="212121"/>
                </a:solidFill>
                <a:effectLst/>
                <a:latin typeface="Calibri"/>
                <a:ea typeface="Calibri"/>
                <a:cs typeface="Calibri"/>
              </a:rPr>
              <a:t>Being the Single B</a:t>
            </a:r>
            <a:r>
              <a:rPr lang="en-US" b="1" dirty="0">
                <a:solidFill>
                  <a:srgbClr val="212121"/>
                </a:solidFill>
                <a:latin typeface="Calibri"/>
                <a:ea typeface="Calibri"/>
                <a:cs typeface="Calibri"/>
              </a:rPr>
              <a:t>est</a:t>
            </a:r>
            <a:r>
              <a:rPr lang="en-US" sz="1200" b="1" kern="0" dirty="0">
                <a:solidFill>
                  <a:srgbClr val="212121"/>
                </a:solidFill>
                <a:effectLst/>
                <a:latin typeface="Calibri"/>
                <a:ea typeface="Calibri"/>
                <a:cs typeface="Calibri"/>
              </a:rPr>
              <a:t> R</a:t>
            </a:r>
            <a:r>
              <a:rPr lang="en-US" b="1" dirty="0">
                <a:solidFill>
                  <a:srgbClr val="212121"/>
                </a:solidFill>
                <a:latin typeface="Calibri"/>
                <a:ea typeface="Calibri"/>
                <a:cs typeface="Calibri"/>
              </a:rPr>
              <a:t>esource</a:t>
            </a:r>
            <a:endParaRPr lang="en-US" sz="1200" b="1" kern="100" dirty="0">
              <a:solidFill>
                <a:srgbClr val="212121"/>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Unit leaders need to know that they have someone to go to who can either give them an answer or find an answer. While commissioners won’t have the answer to every question, they should be the single best resource for unit leaders who need answers or support.</a:t>
            </a:r>
          </a:p>
          <a:p>
            <a:pPr marL="0" lvl="0" indent="0" algn="l" rtl="0">
              <a:spcBef>
                <a:spcPts val="0"/>
              </a:spcBef>
              <a:spcAft>
                <a:spcPts val="0"/>
              </a:spcAft>
              <a:buNone/>
            </a:pPr>
            <a:endParaRPr dirty="0"/>
          </a:p>
        </p:txBody>
      </p:sp>
      <p:sp>
        <p:nvSpPr>
          <p:cNvPr id="71" name="Google Shape;71;p5: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8588" y="187325"/>
            <a:ext cx="2219325" cy="1665288"/>
          </a:xfrm>
        </p:spPr>
      </p:sp>
      <p:sp>
        <p:nvSpPr>
          <p:cNvPr id="3" name="Notes Placeholder 2"/>
          <p:cNvSpPr>
            <a:spLocks noGrp="1"/>
          </p:cNvSpPr>
          <p:nvPr>
            <p:ph type="body" idx="1"/>
          </p:nvPr>
        </p:nvSpPr>
        <p:spPr>
          <a:xfrm>
            <a:off x="368043" y="2092243"/>
            <a:ext cx="6604580" cy="5664708"/>
          </a:xfrm>
        </p:spPr>
        <p:txBody>
          <a:bodyPr/>
          <a:lstStyle/>
          <a:p>
            <a:r>
              <a:rPr lang="en-US" b="1" dirty="0"/>
              <a:t>Cub Scout Roundtable Program</a:t>
            </a:r>
          </a:p>
          <a:p>
            <a:r>
              <a:rPr lang="en-US" dirty="0"/>
              <a:t>Now, let’s discuss each of the specific program roundtables.</a:t>
            </a:r>
          </a:p>
          <a:p>
            <a:r>
              <a:rPr lang="en-US" dirty="0"/>
              <a:t>  </a:t>
            </a:r>
          </a:p>
          <a:p>
            <a:r>
              <a:rPr lang="en-US" dirty="0"/>
              <a:t>These breakout sessions allow sharing ideas with pack-level volunteers, including den leaders, cubmasters, and committee members.</a:t>
            </a:r>
          </a:p>
          <a:p>
            <a:endParaRPr lang="en-US" dirty="0"/>
          </a:p>
          <a:p>
            <a:r>
              <a:rPr lang="en-US" dirty="0"/>
              <a:t>If Scouting America’s nationally produced video content is used, the roundtable commissioner will act as a facilitator or guide for discussion related to the topic. On the other hand, if the roundtable commissioner wishes to provide some other content related to Cub Scouting, s/he should feel free to do so. The idea is to be flexible and work with the roundtable's ADC to provide the best possible content to district Cub Scouters.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60</a:t>
            </a:fld>
            <a:endParaRPr lang="en-US"/>
          </a:p>
        </p:txBody>
      </p:sp>
    </p:spTree>
    <p:extLst>
      <p:ext uri="{BB962C8B-B14F-4D97-AF65-F5344CB8AC3E}">
        <p14:creationId xmlns:p14="http://schemas.microsoft.com/office/powerpoint/2010/main" val="386075523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8113" y="241300"/>
            <a:ext cx="2222500" cy="1666875"/>
          </a:xfrm>
        </p:spPr>
      </p:sp>
      <p:sp>
        <p:nvSpPr>
          <p:cNvPr id="3" name="Notes Placeholder 2"/>
          <p:cNvSpPr>
            <a:spLocks noGrp="1"/>
          </p:cNvSpPr>
          <p:nvPr>
            <p:ph type="body" idx="1"/>
          </p:nvPr>
        </p:nvSpPr>
        <p:spPr>
          <a:xfrm>
            <a:off x="233511" y="2125349"/>
            <a:ext cx="6604580" cy="7111668"/>
          </a:xfrm>
        </p:spPr>
        <p:txBody>
          <a:bodyPr/>
          <a:lstStyle/>
          <a:p>
            <a:r>
              <a:rPr lang="en-US" b="1" dirty="0"/>
              <a:t>Scouts BSA Roundtable Program</a:t>
            </a:r>
          </a:p>
          <a:p>
            <a:r>
              <a:rPr lang="en-US" dirty="0"/>
              <a:t>The Scouts BSA Roundtable Program helps troop leaders prepare to teach a skill or present a program feature material at a youth level by presenting it in a youth-friendly manner at the roundtable.  Please consider using the Scouts BSA program resources webpage: https://www.scouting.org/programs/scouts-bsa/resources/ </a:t>
            </a:r>
          </a:p>
          <a:p>
            <a:r>
              <a:rPr lang="en-US" dirty="0"/>
              <a:t> </a:t>
            </a:r>
          </a:p>
          <a:p>
            <a:r>
              <a:rPr lang="en-US" dirty="0"/>
              <a:t>While fun is an important ingredient, a roundtable is more effective when conducted as a workshop rather than an evening of entertainment. (For example, don’t just show a movie.)</a:t>
            </a:r>
          </a:p>
          <a:p>
            <a:r>
              <a:rPr lang="en-US" dirty="0"/>
              <a:t> </a:t>
            </a:r>
          </a:p>
          <a:p>
            <a:pPr marL="171450" indent="-171450">
              <a:buFont typeface="Arial" panose="020B0604020202020204" pitchFamily="34" charset="0"/>
              <a:buChar char="•"/>
            </a:pPr>
            <a:r>
              <a:rPr lang="en-US" dirty="0"/>
              <a:t>Always involve the group actively in the presentation. Showing someone how to do something is not enough. </a:t>
            </a:r>
          </a:p>
          <a:p>
            <a:pPr marL="171450" indent="-171450">
              <a:buFont typeface="Arial" panose="020B0604020202020204" pitchFamily="34" charset="0"/>
              <a:buChar char="•"/>
            </a:pPr>
            <a:r>
              <a:rPr lang="en-US" dirty="0"/>
              <a:t>Lord Baden-Powell said teaching mainly involves games, practices, and competitions.</a:t>
            </a:r>
          </a:p>
          <a:p>
            <a:pPr marL="171450" indent="-171450">
              <a:buFont typeface="Arial" panose="020B0604020202020204" pitchFamily="34" charset="0"/>
              <a:buChar char="•"/>
            </a:pPr>
            <a:r>
              <a:rPr lang="en-US" dirty="0"/>
              <a:t>Prepare, practice, and personalize your presentation. </a:t>
            </a:r>
          </a:p>
          <a:p>
            <a:pPr marL="171450" indent="-171450">
              <a:buFont typeface="Arial" panose="020B0604020202020204" pitchFamily="34" charset="0"/>
              <a:buChar char="•"/>
            </a:pPr>
            <a:r>
              <a:rPr lang="en-US" dirty="0"/>
              <a:t>Illustrate by using visual aids.</a:t>
            </a:r>
          </a:p>
          <a:p>
            <a:r>
              <a:rPr lang="en-US" dirty="0"/>
              <a:t> </a:t>
            </a:r>
          </a:p>
          <a:p>
            <a:r>
              <a:rPr lang="en-US" dirty="0"/>
              <a:t>Ensure that the roundtable plan provides both the will­-to-­do and skill­-to­-do for troop leaders.</a:t>
            </a:r>
          </a:p>
          <a:p>
            <a:r>
              <a:rPr lang="en-US" dirty="0"/>
              <a:t> </a:t>
            </a:r>
          </a:p>
          <a:p>
            <a:r>
              <a:rPr lang="en-US" dirty="0"/>
              <a:t>It is always an excellent opportunity for a troop to help teach a skill at a roundtable. Include the troop’s leaders and their Scouts in the teaching process. Have the youth show the adult leaders how they do something special in their troop.</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61</a:t>
            </a:fld>
            <a:endParaRPr lang="en-US"/>
          </a:p>
        </p:txBody>
      </p:sp>
    </p:spTree>
    <p:extLst>
      <p:ext uri="{BB962C8B-B14F-4D97-AF65-F5344CB8AC3E}">
        <p14:creationId xmlns:p14="http://schemas.microsoft.com/office/powerpoint/2010/main" val="26195427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68588" y="341313"/>
            <a:ext cx="2222500" cy="1666875"/>
          </a:xfrm>
        </p:spPr>
      </p:sp>
      <p:sp>
        <p:nvSpPr>
          <p:cNvPr id="3" name="Notes Placeholder 2"/>
          <p:cNvSpPr>
            <a:spLocks noGrp="1"/>
          </p:cNvSpPr>
          <p:nvPr>
            <p:ph type="body" idx="1"/>
          </p:nvPr>
        </p:nvSpPr>
        <p:spPr>
          <a:xfrm>
            <a:off x="477025" y="2169493"/>
            <a:ext cx="6604580" cy="5664708"/>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kern="1200" dirty="0">
                <a:solidFill>
                  <a:srgbClr val="000000"/>
                </a:solidFill>
                <a:effectLst/>
                <a:ea typeface="Times New Roman" panose="02020603050405020304" pitchFamily="18" charset="0"/>
                <a:cs typeface="Times New Roman" panose="02020603050405020304" pitchFamily="18" charset="0"/>
              </a:rPr>
              <a:t>Venturing Forum Program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Venturing forums should be conducted as part of the district roundtables. They are designed for all adult crew leaders and crew committee members, and youth officers should occasionally attend.</a:t>
            </a:r>
            <a:endParaRPr lang="en-US" kern="1200" dirty="0">
              <a:solidFill>
                <a:srgbClr val="000000"/>
              </a:solidFill>
              <a:effectLst/>
              <a:ea typeface="Calibri" panose="020F0502020204030204" pitchFamily="34" charset="0"/>
            </a:endParaRPr>
          </a:p>
          <a:p>
            <a:r>
              <a:rPr lang="en-US" dirty="0"/>
              <a:t> </a:t>
            </a:r>
          </a:p>
          <a:p>
            <a:pPr defTabSz="966612">
              <a:defRPr/>
            </a:pPr>
            <a:r>
              <a:rPr lang="en-US" dirty="0"/>
              <a:t>Promote youth officer leadership by having them give skill presentations.</a:t>
            </a:r>
          </a:p>
          <a:p>
            <a:endParaRPr lang="en-US" dirty="0">
              <a:ea typeface="Calibri"/>
              <a:cs typeface="Calibri"/>
            </a:endParaRPr>
          </a:p>
        </p:txBody>
      </p:sp>
      <p:sp>
        <p:nvSpPr>
          <p:cNvPr id="4" name="Slide Number Placeholder 3"/>
          <p:cNvSpPr>
            <a:spLocks noGrp="1"/>
          </p:cNvSpPr>
          <p:nvPr>
            <p:ph type="sldNum" sz="quarter" idx="10"/>
          </p:nvPr>
        </p:nvSpPr>
        <p:spPr/>
        <p:txBody>
          <a:bodyPr/>
          <a:lstStyle/>
          <a:p>
            <a:fld id="{3ECE0401-FB33-44DA-B8A2-684F95F45102}" type="slidenum">
              <a:rPr lang="en-US" smtClean="0"/>
              <a:t>62</a:t>
            </a:fld>
            <a:endParaRPr lang="en-US"/>
          </a:p>
        </p:txBody>
      </p:sp>
    </p:spTree>
    <p:extLst>
      <p:ext uri="{BB962C8B-B14F-4D97-AF65-F5344CB8AC3E}">
        <p14:creationId xmlns:p14="http://schemas.microsoft.com/office/powerpoint/2010/main" val="31373770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t>Sea Scouts Roundtable Program</a:t>
            </a:r>
          </a:p>
          <a:p>
            <a:r>
              <a:rPr lang="en-US" sz="1200" dirty="0"/>
              <a:t>Sea Scout roundtables should be conducted as part of the district roundtables if there are enough ships. Otherwise, a council or territory-level Sea Scout roundtable might be a better way of providing roundtable support to ships in the council.</a:t>
            </a:r>
          </a:p>
          <a:p>
            <a:r>
              <a:rPr lang="en-US" sz="1200" dirty="0"/>
              <a:t> </a:t>
            </a:r>
          </a:p>
          <a:p>
            <a:r>
              <a:rPr lang="en-US" sz="1200" dirty="0"/>
              <a:t>Sea Scout roundtables are designed for all skippers and mates. </a:t>
            </a:r>
          </a:p>
          <a:p>
            <a:endParaRPr lang="en-US" dirty="0"/>
          </a:p>
        </p:txBody>
      </p:sp>
      <p:sp>
        <p:nvSpPr>
          <p:cNvPr id="4" name="Slide Number Placeholder 3"/>
          <p:cNvSpPr>
            <a:spLocks noGrp="1"/>
          </p:cNvSpPr>
          <p:nvPr>
            <p:ph type="sldNum" sz="quarter" idx="5"/>
          </p:nvPr>
        </p:nvSpPr>
        <p:spPr/>
        <p:txBody>
          <a:bodyPr/>
          <a:lstStyle/>
          <a:p>
            <a:fld id="{3ECE0401-FB33-44DA-B8A2-684F95F45102}" type="slidenum">
              <a:rPr lang="en-US" smtClean="0"/>
              <a:t>63</a:t>
            </a:fld>
            <a:endParaRPr lang="en-US"/>
          </a:p>
        </p:txBody>
      </p:sp>
    </p:spTree>
    <p:extLst>
      <p:ext uri="{BB962C8B-B14F-4D97-AF65-F5344CB8AC3E}">
        <p14:creationId xmlns:p14="http://schemas.microsoft.com/office/powerpoint/2010/main" val="28521761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41300"/>
            <a:ext cx="2222500" cy="1666875"/>
          </a:xfrm>
        </p:spPr>
      </p:sp>
      <p:sp>
        <p:nvSpPr>
          <p:cNvPr id="3" name="Notes Placeholder 2"/>
          <p:cNvSpPr>
            <a:spLocks noGrp="1"/>
          </p:cNvSpPr>
          <p:nvPr>
            <p:ph type="body" idx="1"/>
          </p:nvPr>
        </p:nvSpPr>
        <p:spPr>
          <a:xfrm>
            <a:off x="334410" y="2136386"/>
            <a:ext cx="6604580" cy="5664708"/>
          </a:xfrm>
        </p:spPr>
        <p:txBody>
          <a:bodyPr/>
          <a:lstStyle/>
          <a:p>
            <a:r>
              <a:rPr lang="en-US" b="1" dirty="0"/>
              <a:t>Preparing a Monthly Roundtable</a:t>
            </a:r>
          </a:p>
          <a:p>
            <a:r>
              <a:rPr lang="en-US" dirty="0"/>
              <a:t>The roundtable commissioner is responsible for planning a quality roundtable program.  This is best accomplished by having several meetings, starting with a planning meeting to discuss your short and long-range plans for the Scouting year.</a:t>
            </a:r>
            <a:endParaRPr lang="en-US" dirty="0">
              <a:ea typeface="Calibri"/>
              <a:cs typeface="Calibri"/>
            </a:endParaRPr>
          </a:p>
          <a:p>
            <a:r>
              <a:rPr lang="en-US" dirty="0"/>
              <a:t> </a:t>
            </a:r>
          </a:p>
          <a:p>
            <a:pPr>
              <a:defRPr/>
            </a:pPr>
            <a:r>
              <a:rPr lang="en-US" dirty="0"/>
              <a:t>A semiannual</a:t>
            </a:r>
            <a:r>
              <a:rPr lang="en-US" sz="1200" kern="1200" dirty="0">
                <a:solidFill>
                  <a:schemeClr val="tx1"/>
                </a:solidFill>
                <a:effectLst/>
                <a:latin typeface="+mn-lt"/>
                <a:ea typeface="+mn-ea"/>
                <a:cs typeface="+mn-cs"/>
              </a:rPr>
              <a:t> or quarterly planning meeting will be held, focusing on the team's activities for the upcoming months. </a:t>
            </a:r>
            <a:endParaRPr lang="en-US" sz="1200" kern="1200" dirty="0">
              <a:solidFill>
                <a:schemeClr val="tx1"/>
              </a:solidFill>
              <a:effectLst/>
              <a:latin typeface="+mn-lt"/>
              <a:ea typeface="Calibri"/>
              <a:cs typeface="Calibri"/>
            </a:endParaRPr>
          </a:p>
          <a:p>
            <a:r>
              <a:rPr lang="en-US" dirty="0"/>
              <a:t> </a:t>
            </a:r>
          </a:p>
          <a:p>
            <a:r>
              <a:rPr lang="en-US" dirty="0"/>
              <a:t>Finally, monthly roundtable staff meetings allow you to make final preparations for the next month’s roundtable.  This meeting could be held at the monthly district commissioner staff meeting during the ADC breakout session.</a:t>
            </a:r>
          </a:p>
          <a:p>
            <a:r>
              <a:rPr lang="en-US" dirty="0"/>
              <a:t> </a:t>
            </a:r>
          </a:p>
          <a:p>
            <a:r>
              <a:rPr lang="en-US" dirty="0"/>
              <a:t>Topics should include all aspects of roundtable, including validation of individual assignments and confirmation that all planned logistical needs will be met.</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64</a:t>
            </a:fld>
            <a:endParaRPr lang="en-US"/>
          </a:p>
        </p:txBody>
      </p:sp>
    </p:spTree>
    <p:extLst>
      <p:ext uri="{BB962C8B-B14F-4D97-AF65-F5344CB8AC3E}">
        <p14:creationId xmlns:p14="http://schemas.microsoft.com/office/powerpoint/2010/main" val="123867762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79700" y="187325"/>
            <a:ext cx="2219325" cy="1665288"/>
          </a:xfrm>
        </p:spPr>
      </p:sp>
      <p:sp>
        <p:nvSpPr>
          <p:cNvPr id="3" name="Notes Placeholder 2"/>
          <p:cNvSpPr>
            <a:spLocks noGrp="1"/>
          </p:cNvSpPr>
          <p:nvPr>
            <p:ph type="body" idx="1"/>
          </p:nvPr>
        </p:nvSpPr>
        <p:spPr>
          <a:xfrm>
            <a:off x="379253" y="2158458"/>
            <a:ext cx="6604580" cy="5664708"/>
          </a:xfrm>
        </p:spPr>
        <p:txBody>
          <a:bodyPr/>
          <a:lstStyle/>
          <a:p>
            <a:r>
              <a:rPr lang="en-US" b="1" dirty="0"/>
              <a:t>Elements of a Successful Roundtable</a:t>
            </a:r>
          </a:p>
          <a:p>
            <a:r>
              <a:rPr lang="en-US" dirty="0"/>
              <a:t>People will want to come when:</a:t>
            </a:r>
          </a:p>
          <a:p>
            <a:pPr marL="285750" lvl="0" indent="-285750">
              <a:buFont typeface="Arial" panose="020B0604020202020204" pitchFamily="34" charset="0"/>
              <a:buChar char="•"/>
            </a:pPr>
            <a:r>
              <a:rPr lang="en-US" dirty="0"/>
              <a:t>They get specific help they can use during the coming month.</a:t>
            </a:r>
          </a:p>
          <a:p>
            <a:pPr marL="285750" lvl="0" indent="-285750">
              <a:buFont typeface="Arial" panose="020B0604020202020204" pitchFamily="34" charset="0"/>
              <a:buChar char="•"/>
            </a:pPr>
            <a:r>
              <a:rPr lang="en-US" dirty="0"/>
              <a:t>There is a separate, helpful session for each program level. Cub Scout leaders are not very interested in discussing Scouts BSA, and Venturing leaders do not want to spend the evening watching Cub Scout demonstrations.</a:t>
            </a:r>
          </a:p>
          <a:p>
            <a:pPr marL="285750" lvl="0" indent="-285750">
              <a:buFont typeface="Arial" panose="020B0604020202020204" pitchFamily="34" charset="0"/>
              <a:buChar char="•"/>
            </a:pPr>
            <a:r>
              <a:rPr lang="en-US" dirty="0"/>
              <a:t>There is a genuine sense of fellowship. They need to feel that they are wanted, that they are important, that they belong.</a:t>
            </a:r>
          </a:p>
          <a:p>
            <a:pPr marL="285750" lvl="0" indent="-285750">
              <a:buFont typeface="Arial" panose="020B0604020202020204" pitchFamily="34" charset="0"/>
              <a:buChar char="•"/>
            </a:pPr>
            <a:r>
              <a:rPr lang="en-US" dirty="0"/>
              <a:t>Learning is largely by doing or watching instead of just listening. The idea is to let the individual watch and then practice. In a virtual roundtable setting, you will want to give attendees time to practice their new skills at home and perhaps share their progress with the group.</a:t>
            </a:r>
          </a:p>
          <a:p>
            <a:pPr marL="285750" lvl="0" indent="-285750">
              <a:buFont typeface="Arial" panose="020B0604020202020204" pitchFamily="34" charset="0"/>
              <a:buChar char="•"/>
            </a:pPr>
            <a:r>
              <a:rPr lang="en-US" dirty="0"/>
              <a:t>A dependable schedule is maintained. This means both a regular night and a regular hour for opening and closing. </a:t>
            </a:r>
          </a:p>
          <a:p>
            <a:r>
              <a:rPr lang="en-US" dirty="0"/>
              <a:t> </a:t>
            </a:r>
          </a:p>
          <a:p>
            <a:pPr lvl="0"/>
            <a:r>
              <a:rPr lang="en-US" dirty="0"/>
              <a:t>Roundtables held early in the month allow for other steps in unit program planning to be completed before the end of the month.</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65</a:t>
            </a:fld>
            <a:endParaRPr lang="en-US"/>
          </a:p>
        </p:txBody>
      </p:sp>
    </p:spTree>
    <p:extLst>
      <p:ext uri="{BB962C8B-B14F-4D97-AF65-F5344CB8AC3E}">
        <p14:creationId xmlns:p14="http://schemas.microsoft.com/office/powerpoint/2010/main" val="25464427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03513" y="176213"/>
            <a:ext cx="2219325" cy="1665287"/>
          </a:xfrm>
        </p:spPr>
      </p:sp>
      <p:sp>
        <p:nvSpPr>
          <p:cNvPr id="3" name="Notes Placeholder 2"/>
          <p:cNvSpPr>
            <a:spLocks noGrp="1"/>
          </p:cNvSpPr>
          <p:nvPr>
            <p:ph type="body" idx="1"/>
          </p:nvPr>
        </p:nvSpPr>
        <p:spPr>
          <a:xfrm>
            <a:off x="311987" y="2114315"/>
            <a:ext cx="6604580" cy="5664708"/>
          </a:xfrm>
        </p:spPr>
        <p:txBody>
          <a:bodyPr/>
          <a:lstStyle/>
          <a:p>
            <a:r>
              <a:rPr lang="en-US" b="1" dirty="0"/>
              <a:t>Making Roundtable Fun</a:t>
            </a:r>
          </a:p>
          <a:p>
            <a:r>
              <a:rPr lang="en-US" dirty="0"/>
              <a:t>In addition to providing great ideas and information, every roundtable should dedicate some time to having fun! How to have fun with each program will differ based on the youth’s capacity and maturity. </a:t>
            </a:r>
          </a:p>
          <a:p>
            <a:r>
              <a:rPr lang="en-US" dirty="0"/>
              <a:t> </a:t>
            </a:r>
          </a:p>
          <a:p>
            <a:r>
              <a:rPr lang="en-US" dirty="0"/>
              <a:t>It may seem that the youth's ages are close, but even within the Cub Scout program, the age differences vary as the Scouts progress from den to den within the pack.</a:t>
            </a:r>
          </a:p>
          <a:p>
            <a:r>
              <a:rPr lang="en-US" dirty="0"/>
              <a:t>   </a:t>
            </a:r>
          </a:p>
          <a:p>
            <a:r>
              <a:rPr lang="en-US" dirty="0"/>
              <a:t>Venturing Crews have different areas of focus, so you must consider all aspects when planning fun activities. Every youth enjoys having fun, and every leader needs to learn to have fun themselves.</a:t>
            </a:r>
          </a:p>
          <a:p>
            <a:r>
              <a:rPr lang="en-US" dirty="0"/>
              <a:t> </a:t>
            </a:r>
          </a:p>
          <a:p>
            <a:r>
              <a:rPr lang="en-US" dirty="0"/>
              <a:t>Lord Baden-Powell once said, </a:t>
            </a:r>
          </a:p>
          <a:p>
            <a:r>
              <a:rPr lang="en-US" dirty="0"/>
              <a:t>“The spirit is in every boy; it has to be discovered and brought to light.”     </a:t>
            </a:r>
          </a:p>
          <a:p>
            <a:r>
              <a:rPr lang="en-US" dirty="0"/>
              <a:t> </a:t>
            </a:r>
          </a:p>
          <a:p>
            <a:r>
              <a:rPr lang="en-US" dirty="0"/>
              <a:t>One of the easiest ways to see the spirit in every Scout is to have fun with them. Roundtables should be a model for a unit and include teaching adult leaders how to have fun!</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66</a:t>
            </a:fld>
            <a:endParaRPr lang="en-US"/>
          </a:p>
        </p:txBody>
      </p:sp>
    </p:spTree>
    <p:extLst>
      <p:ext uri="{BB962C8B-B14F-4D97-AF65-F5344CB8AC3E}">
        <p14:creationId xmlns:p14="http://schemas.microsoft.com/office/powerpoint/2010/main" val="6502007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0813" y="198438"/>
            <a:ext cx="2219325" cy="1665287"/>
          </a:xfrm>
        </p:spPr>
      </p:sp>
      <p:sp>
        <p:nvSpPr>
          <p:cNvPr id="3" name="Notes Placeholder 2"/>
          <p:cNvSpPr>
            <a:spLocks noGrp="1"/>
          </p:cNvSpPr>
          <p:nvPr>
            <p:ph type="body" idx="1"/>
          </p:nvPr>
        </p:nvSpPr>
        <p:spPr>
          <a:xfrm>
            <a:off x="498891" y="2158457"/>
            <a:ext cx="6604580" cy="5664708"/>
          </a:xfrm>
        </p:spPr>
        <p:txBody>
          <a:bodyPr/>
          <a:lstStyle/>
          <a:p>
            <a:r>
              <a:rPr lang="en-US" b="1" dirty="0"/>
              <a:t>Roundtable Promotion</a:t>
            </a:r>
          </a:p>
          <a:p>
            <a:r>
              <a:rPr lang="en-US" dirty="0"/>
              <a:t>Promotion is a key ingredient to increasing your roundtable attendance. You can promote your roundtable via:</a:t>
            </a:r>
          </a:p>
          <a:p>
            <a:pPr marL="285750" lvl="0" indent="-285750">
              <a:buFont typeface="Arial" panose="020B0604020202020204" pitchFamily="34" charset="0"/>
              <a:buChar char="•"/>
            </a:pPr>
            <a:r>
              <a:rPr lang="en-US" dirty="0"/>
              <a:t> Council and district newsletter or website</a:t>
            </a:r>
          </a:p>
          <a:p>
            <a:pPr marL="285750" lvl="0" indent="-285750">
              <a:buFont typeface="Arial" panose="020B0604020202020204" pitchFamily="34" charset="0"/>
              <a:buChar char="•"/>
            </a:pPr>
            <a:r>
              <a:rPr lang="en-US" dirty="0"/>
              <a:t> Social media</a:t>
            </a:r>
          </a:p>
          <a:p>
            <a:pPr marL="285750" lvl="0" indent="-285750">
              <a:buFont typeface="Arial" panose="020B0604020202020204" pitchFamily="34" charset="0"/>
              <a:buChar char="•"/>
            </a:pPr>
            <a:r>
              <a:rPr lang="en-US" dirty="0"/>
              <a:t>Group messaging apps</a:t>
            </a:r>
          </a:p>
          <a:p>
            <a:pPr marL="285750" lvl="0" indent="-285750">
              <a:buFont typeface="Arial" panose="020B0604020202020204" pitchFamily="34" charset="0"/>
              <a:buChar char="•"/>
            </a:pPr>
            <a:r>
              <a:rPr lang="en-US" dirty="0"/>
              <a:t> News releases and local media</a:t>
            </a:r>
          </a:p>
          <a:p>
            <a:pPr marL="285750" lvl="0" indent="-285750">
              <a:buFont typeface="Arial" panose="020B0604020202020204" pitchFamily="34" charset="0"/>
              <a:buChar char="•"/>
            </a:pPr>
            <a:r>
              <a:rPr lang="en-US" dirty="0"/>
              <a:t> Monthly fliers</a:t>
            </a:r>
          </a:p>
          <a:p>
            <a:pPr marL="285750" lvl="0" indent="-285750">
              <a:buFont typeface="Arial" panose="020B0604020202020204" pitchFamily="34" charset="0"/>
              <a:buChar char="•"/>
            </a:pPr>
            <a:r>
              <a:rPr lang="en-US" dirty="0"/>
              <a:t> Telephone or personal contact plan</a:t>
            </a:r>
          </a:p>
          <a:p>
            <a:pPr marL="285750" lvl="0" indent="-285750">
              <a:buFont typeface="Arial" panose="020B0604020202020204" pitchFamily="34" charset="0"/>
              <a:buChar char="•"/>
            </a:pPr>
            <a:r>
              <a:rPr lang="fr-FR" dirty="0"/>
              <a:t> Inventive</a:t>
            </a:r>
            <a:r>
              <a:rPr lang="en-US" dirty="0"/>
              <a:t>s</a:t>
            </a:r>
          </a:p>
          <a:p>
            <a:pPr marL="285750" lvl="0" indent="-285750">
              <a:buFont typeface="Arial" panose="020B0604020202020204" pitchFamily="34" charset="0"/>
              <a:buChar char="•"/>
            </a:pPr>
            <a:r>
              <a:rPr lang="en-US" dirty="0"/>
              <a:t> Trading post or service center posters</a:t>
            </a:r>
          </a:p>
          <a:p>
            <a:pPr marL="285750" lvl="0" indent="-285750">
              <a:buFont typeface="Arial" panose="020B0604020202020204" pitchFamily="34" charset="0"/>
              <a:buChar char="•"/>
            </a:pPr>
            <a:r>
              <a:rPr lang="en-US" dirty="0"/>
              <a:t> Presentation of recognitions—national and local</a:t>
            </a:r>
          </a:p>
          <a:p>
            <a:pPr marL="285750" lvl="0" indent="-285750">
              <a:buFont typeface="Arial" panose="020B0604020202020204" pitchFamily="34" charset="0"/>
              <a:buChar char="•"/>
            </a:pPr>
            <a:r>
              <a:rPr lang="en-US" dirty="0"/>
              <a:t>“Unit spotlight”—a different unit is featured each month</a:t>
            </a:r>
          </a:p>
          <a:p>
            <a:pPr marL="285750" lvl="0" indent="-285750">
              <a:buFont typeface="Arial" panose="020B0604020202020204" pitchFamily="34" charset="0"/>
              <a:buChar char="•"/>
            </a:pPr>
            <a:r>
              <a:rPr lang="en-US" dirty="0"/>
              <a:t> Phone chains</a:t>
            </a:r>
          </a:p>
          <a:p>
            <a:pPr marL="285750" lvl="0" indent="-285750">
              <a:buFont typeface="Arial" panose="020B0604020202020204" pitchFamily="34" charset="0"/>
              <a:buChar char="•"/>
            </a:pPr>
            <a:r>
              <a:rPr lang="en-US" dirty="0"/>
              <a:t> Agendas—the best way to get them back</a:t>
            </a:r>
          </a:p>
          <a:p>
            <a:pPr marL="285750" lvl="0" indent="-285750">
              <a:buFont typeface="Arial" panose="020B0604020202020204" pitchFamily="34" charset="0"/>
              <a:buChar char="•"/>
            </a:pPr>
            <a:r>
              <a:rPr lang="en-US" dirty="0"/>
              <a:t> Mail announcements</a:t>
            </a:r>
          </a:p>
          <a:p>
            <a:pPr marL="285750" lvl="0" indent="-285750">
              <a:buFont typeface="Arial" panose="020B0604020202020204" pitchFamily="34" charset="0"/>
              <a:buChar char="•"/>
            </a:pPr>
            <a:r>
              <a:rPr lang="en-US" dirty="0"/>
              <a:t> Email messages</a:t>
            </a:r>
          </a:p>
          <a:p>
            <a:pPr marL="285750" lvl="0" indent="-285750">
              <a:buFont typeface="Arial" panose="020B0604020202020204" pitchFamily="34" charset="0"/>
              <a:buChar char="•"/>
            </a:pPr>
            <a:r>
              <a:rPr lang="en-US" dirty="0"/>
              <a:t> Personal invitations! </a:t>
            </a:r>
          </a:p>
          <a:p>
            <a:r>
              <a:rPr lang="en-US" dirty="0"/>
              <a:t> </a:t>
            </a:r>
          </a:p>
          <a:p>
            <a:r>
              <a:rPr lang="en-US" dirty="0"/>
              <a:t>The important thing to remember is that you are competing for the valuable and limited time of the Scouters. </a:t>
            </a:r>
            <a:r>
              <a:rPr lang="en-US" kern="1200" dirty="0">
                <a:solidFill>
                  <a:srgbClr val="000000"/>
                </a:solidFill>
                <a:effectLst/>
                <a:ea typeface="Times New Roman" panose="02020603050405020304" pitchFamily="18" charset="0"/>
                <a:cs typeface="Times New Roman" panose="02020603050405020304" pitchFamily="18" charset="0"/>
              </a:rPr>
              <a:t>The more ways you promote roundtable, the greater your success. The more leaders attend roundtables, the greater the benefit to the youth programs. </a:t>
            </a:r>
            <a:endParaRPr lang="en-US" kern="1200" dirty="0">
              <a:solidFill>
                <a:srgbClr val="000000"/>
              </a:solidFill>
              <a:effectLst/>
              <a:ea typeface="Calibri" panose="020F0502020204030204" pitchFamily="34" charset="0"/>
            </a:endParaRP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67</a:t>
            </a:fld>
            <a:endParaRPr lang="en-US"/>
          </a:p>
        </p:txBody>
      </p:sp>
    </p:spTree>
    <p:extLst>
      <p:ext uri="{BB962C8B-B14F-4D97-AF65-F5344CB8AC3E}">
        <p14:creationId xmlns:p14="http://schemas.microsoft.com/office/powerpoint/2010/main" val="210067344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14625" y="231775"/>
            <a:ext cx="2219325" cy="1665288"/>
          </a:xfrm>
        </p:spPr>
      </p:sp>
      <p:sp>
        <p:nvSpPr>
          <p:cNvPr id="3" name="Notes Placeholder 2"/>
          <p:cNvSpPr>
            <a:spLocks noGrp="1"/>
          </p:cNvSpPr>
          <p:nvPr>
            <p:ph type="body" idx="1"/>
          </p:nvPr>
        </p:nvSpPr>
        <p:spPr>
          <a:xfrm>
            <a:off x="379255" y="2103278"/>
            <a:ext cx="6604580" cy="5664708"/>
          </a:xfrm>
        </p:spPr>
        <p:txBody>
          <a:bodyPr/>
          <a:lstStyle/>
          <a:p>
            <a:r>
              <a:rPr lang="en-US" b="1" dirty="0"/>
              <a:t>More about Roundtable Promotion</a:t>
            </a:r>
          </a:p>
          <a:p>
            <a:r>
              <a:rPr lang="en-US" dirty="0"/>
              <a:t>Roundtable promotion is more than just informing leaders of the roundtable's schedule and location. </a:t>
            </a:r>
          </a:p>
          <a:p>
            <a:endParaRPr lang="en-US" dirty="0"/>
          </a:p>
          <a:p>
            <a:r>
              <a:rPr lang="en-US" dirty="0"/>
              <a:t>You should include the following information in any of your roundtable promotional materials: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Who? Which leaders would you like to see at roundtables? Be specific with job titles.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What? An in-person roundtable is an interactive, hands-on meeting in which leaders are actively involved. A virtual roundtable adds complexity to a hands-on approach, but with creativity, a roundtable commissioner can keep attendees engaged from home.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When and where? Give the date, day of the week, time, and location (virtual or in-person).</a:t>
            </a:r>
          </a:p>
          <a:p>
            <a:pPr marL="171450" indent="-171450">
              <a:buFont typeface="Arial" panose="020B0604020202020204" pitchFamily="34" charset="0"/>
              <a:buChar char="•"/>
            </a:pPr>
            <a:r>
              <a:rPr lang="en-US" dirty="0"/>
              <a:t>Why? Explain the purpose—Let leaders know how the roundtable will help them in their leadership positions.</a:t>
            </a:r>
          </a:p>
          <a:p>
            <a:pPr marL="171450" indent="-171450">
              <a:buFont typeface="Arial" panose="020B0604020202020204" pitchFamily="34" charset="0"/>
              <a:buChar char="•"/>
            </a:pPr>
            <a:r>
              <a:rPr lang="en-US" dirty="0"/>
              <a:t>Contact person - Include the name and/or phone number of a contact person to answer leaders’ questions about roundtables.</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68</a:t>
            </a:fld>
            <a:endParaRPr lang="en-US"/>
          </a:p>
        </p:txBody>
      </p:sp>
    </p:spTree>
    <p:extLst>
      <p:ext uri="{BB962C8B-B14F-4D97-AF65-F5344CB8AC3E}">
        <p14:creationId xmlns:p14="http://schemas.microsoft.com/office/powerpoint/2010/main" val="117077987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1438" y="207963"/>
            <a:ext cx="2222500" cy="1666875"/>
          </a:xfrm>
        </p:spPr>
      </p:sp>
      <p:sp>
        <p:nvSpPr>
          <p:cNvPr id="3" name="Notes Placeholder 2"/>
          <p:cNvSpPr>
            <a:spLocks noGrp="1"/>
          </p:cNvSpPr>
          <p:nvPr>
            <p:ph type="body" idx="1"/>
          </p:nvPr>
        </p:nvSpPr>
        <p:spPr>
          <a:xfrm>
            <a:off x="420971" y="2147422"/>
            <a:ext cx="6604580" cy="5664708"/>
          </a:xfrm>
        </p:spPr>
        <p:txBody>
          <a:bodyPr/>
          <a:lstStyle/>
          <a:p>
            <a:r>
              <a:rPr lang="en-US" b="1" dirty="0"/>
              <a:t>Attendance/Retaining Attendance</a:t>
            </a:r>
          </a:p>
          <a:p>
            <a:r>
              <a:rPr lang="en-US" dirty="0"/>
              <a:t>Consider the following points for attendance:</a:t>
            </a:r>
          </a:p>
          <a:p>
            <a:r>
              <a:rPr lang="en-US" dirty="0"/>
              <a:t>• What is your current attendance—units and leaders?</a:t>
            </a:r>
          </a:p>
          <a:p>
            <a:r>
              <a:rPr lang="en-US" dirty="0"/>
              <a:t>• What is the potential in your district, units, and leaders?</a:t>
            </a:r>
          </a:p>
          <a:p>
            <a:r>
              <a:rPr lang="en-US" dirty="0"/>
              <a:t>• What percentage of units and leaders are attending?</a:t>
            </a:r>
          </a:p>
          <a:p>
            <a:r>
              <a:rPr lang="en-US" dirty="0"/>
              <a:t>• What is your goal as roundtable commissioner?</a:t>
            </a:r>
          </a:p>
          <a:p>
            <a:r>
              <a:rPr lang="en-US" dirty="0"/>
              <a:t> </a:t>
            </a:r>
          </a:p>
          <a:p>
            <a:r>
              <a:rPr lang="en-US" dirty="0"/>
              <a:t>A well-planned roundtable program will inspire leaders to try the program ideas they see, and they will want to return for more ideas, fun, and fellowship.</a:t>
            </a:r>
          </a:p>
          <a:p>
            <a:r>
              <a:rPr lang="en-US" dirty="0"/>
              <a:t> </a:t>
            </a:r>
          </a:p>
          <a:p>
            <a:r>
              <a:rPr lang="en-US" dirty="0"/>
              <a:t>Try the following ideas to help retain attendance:</a:t>
            </a:r>
          </a:p>
          <a:p>
            <a:pPr marL="285750" lvl="0" indent="-285750">
              <a:buFont typeface="Arial" panose="020B0604020202020204" pitchFamily="34" charset="0"/>
              <a:buChar char="•"/>
            </a:pPr>
            <a:r>
              <a:rPr lang="en-US" dirty="0"/>
              <a:t>Attendance reminders</a:t>
            </a:r>
          </a:p>
          <a:p>
            <a:pPr marL="285750" lvl="0" indent="-285750">
              <a:buFont typeface="Arial" panose="020B0604020202020204" pitchFamily="34" charset="0"/>
              <a:buChar char="•"/>
            </a:pPr>
            <a:r>
              <a:rPr lang="en-US" dirty="0"/>
              <a:t>Attendance awards </a:t>
            </a:r>
          </a:p>
          <a:p>
            <a:pPr marL="285750" lvl="0" indent="-285750">
              <a:buFont typeface="Arial" panose="020B0604020202020204" pitchFamily="34" charset="0"/>
              <a:buChar char="•"/>
            </a:pPr>
            <a:r>
              <a:rPr lang="en-US" dirty="0"/>
              <a:t>Bring a friend incentives</a:t>
            </a:r>
          </a:p>
          <a:p>
            <a:pPr marL="285750" lvl="0" indent="-285750">
              <a:buFont typeface="Arial" panose="020B0604020202020204" pitchFamily="34" charset="0"/>
              <a:buChar char="•"/>
            </a:pPr>
            <a:r>
              <a:rPr lang="en-US" dirty="0"/>
              <a:t>Traveling attendance trophy</a:t>
            </a:r>
          </a:p>
          <a:p>
            <a:pPr marL="285750" lvl="0" indent="-285750">
              <a:buFont typeface="Arial" panose="020B0604020202020204" pitchFamily="34" charset="0"/>
              <a:buChar char="•"/>
            </a:pPr>
            <a:r>
              <a:rPr lang="en-US" dirty="0"/>
              <a:t>Door prizes or special drawings</a:t>
            </a:r>
          </a:p>
          <a:p>
            <a:pPr marL="285750" lvl="0" indent="-285750">
              <a:buFont typeface="Arial" panose="020B0604020202020204" pitchFamily="34" charset="0"/>
              <a:buChar char="•"/>
            </a:pPr>
            <a:r>
              <a:rPr lang="en-US" dirty="0"/>
              <a:t>Refreshments</a:t>
            </a:r>
          </a:p>
          <a:p>
            <a:endParaRPr lang="en-US" dirty="0"/>
          </a:p>
          <a:p>
            <a:r>
              <a:rPr lang="en-US" dirty="0"/>
              <a:t>The secret to better attendance is not getting people to attend your roundtable meetings but making them want to! Tracking attendance provides one metric for measuring the benefits of roundtable meetings.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69</a:t>
            </a:fld>
            <a:endParaRPr lang="en-US"/>
          </a:p>
        </p:txBody>
      </p:sp>
    </p:spTree>
    <p:extLst>
      <p:ext uri="{BB962C8B-B14F-4D97-AF65-F5344CB8AC3E}">
        <p14:creationId xmlns:p14="http://schemas.microsoft.com/office/powerpoint/2010/main" val="417373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r>
              <a:rPr lang="en-US" b="1" dirty="0">
                <a:latin typeface="Calibri" panose="020F0502020204030204" pitchFamily="34" charset="0"/>
                <a:ea typeface="Calibri" panose="020F0502020204030204" pitchFamily="34" charset="0"/>
                <a:cs typeface="Calibri" panose="020F0502020204030204" pitchFamily="34" charset="0"/>
              </a:rPr>
              <a:t>Our Methods</a:t>
            </a:r>
          </a:p>
          <a:p>
            <a:pPr marL="171450" indent="-171450">
              <a:buFont typeface="Arial" panose="020B0604020202020204" pitchFamily="34" charset="0"/>
              <a:buChar char="•"/>
            </a:pPr>
            <a:r>
              <a:rPr lang="en-US" sz="1200" b="0" dirty="0"/>
              <a:t>Objective Metrics</a:t>
            </a:r>
          </a:p>
          <a:p>
            <a:pPr marL="171450" indent="-171450">
              <a:buFont typeface="Arial" panose="020B0604020202020204" pitchFamily="34" charset="0"/>
              <a:buChar char="•"/>
            </a:pPr>
            <a:r>
              <a:rPr lang="en-US" sz="1200" b="0" dirty="0"/>
              <a:t>Unit Connections</a:t>
            </a:r>
          </a:p>
          <a:p>
            <a:pPr marL="171450" indent="-171450">
              <a:buFont typeface="Arial" panose="020B0604020202020204" pitchFamily="34" charset="0"/>
              <a:buChar char="•"/>
            </a:pPr>
            <a:r>
              <a:rPr lang="en-US" sz="1200" b="0" dirty="0"/>
              <a:t>The Key 3</a:t>
            </a:r>
          </a:p>
          <a:p>
            <a:pPr marL="171450" indent="-171450">
              <a:buFont typeface="Arial" panose="020B0604020202020204" pitchFamily="34" charset="0"/>
              <a:buChar char="•"/>
            </a:pPr>
            <a:r>
              <a:rPr lang="en-US" sz="1200" b="0" dirty="0"/>
              <a:t>Impact, Not Activity</a:t>
            </a:r>
          </a:p>
          <a:p>
            <a:pPr marL="171450" indent="-171450">
              <a:buFont typeface="Arial" panose="020B0604020202020204" pitchFamily="34" charset="0"/>
              <a:buChar char="•"/>
            </a:pPr>
            <a:r>
              <a:rPr lang="en-US" sz="1200" b="0" dirty="0"/>
              <a:t>Grow Partnerships</a:t>
            </a:r>
          </a:p>
          <a:p>
            <a:pPr marL="171450" indent="-171450">
              <a:buFont typeface="Arial" panose="020B0604020202020204" pitchFamily="34" charset="0"/>
              <a:buChar char="•"/>
            </a:pPr>
            <a:r>
              <a:rPr lang="en-US" sz="1200" b="0" dirty="0"/>
              <a:t>Change the Way We Work Together</a:t>
            </a:r>
          </a:p>
          <a:p>
            <a:pPr marL="0" indent="0"/>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mn-lt"/>
                <a:ea typeface="+mn-ea"/>
                <a:cs typeface="+mn-cs"/>
              </a:rPr>
              <a:t>Commissioners review objective metrics and have meaningful conversations with unit leaders, listening carefully to the needs and concerns of unit leaders.  Commissioners are not there to grade or score or tell unit leaders what to do. Instead, they collaborate with the unit Key 3 to ensure the unit's success.  Because we often lack a sufficient number of commissioners, commissioners should partner with units that have the greatest need for support. Helping unit leaders achieve their vision will grow meaningful partnerships between commissioners and unit leaders.</a:t>
            </a:r>
          </a:p>
          <a:p>
            <a:r>
              <a:rPr lang="en-US" sz="1200" kern="1200" dirty="0">
                <a:solidFill>
                  <a:schemeClr val="tx1"/>
                </a:solidFill>
                <a:effectLst/>
                <a:latin typeface="+mn-lt"/>
                <a:ea typeface="+mn-ea"/>
                <a:cs typeface="+mn-cs"/>
              </a:rPr>
              <a:t> </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r>
              <a:rPr lang="en-US" dirty="0">
                <a:latin typeface="Calibri" panose="020F0502020204030204" pitchFamily="34" charset="0"/>
                <a:ea typeface="Calibri" panose="020F0502020204030204" pitchFamily="34" charset="0"/>
                <a:cs typeface="Calibri" panose="020F0502020204030204" pitchFamily="34" charset="0"/>
              </a:rPr>
              <a:t>It is an honor to serve as a commissioner. </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600" b="0" i="0" u="none" strike="noStrike" cap="none" smtClean="0">
                <a:solidFill>
                  <a:schemeClr val="dk1"/>
                </a:solidFill>
                <a:latin typeface="Calibri"/>
                <a:ea typeface="Calibri"/>
                <a:cs typeface="Calibri"/>
                <a:sym typeface="Calibri"/>
              </a:rPr>
              <a:t>7</a:t>
            </a:fld>
            <a:endParaRPr lang="en-US" sz="16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4331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47975" y="209550"/>
            <a:ext cx="2219325" cy="1665288"/>
          </a:xfrm>
        </p:spPr>
      </p:sp>
      <p:sp>
        <p:nvSpPr>
          <p:cNvPr id="3" name="Notes Placeholder 2"/>
          <p:cNvSpPr>
            <a:spLocks noGrp="1"/>
          </p:cNvSpPr>
          <p:nvPr>
            <p:ph type="body" idx="1"/>
          </p:nvPr>
        </p:nvSpPr>
        <p:spPr>
          <a:xfrm>
            <a:off x="424098" y="2114314"/>
            <a:ext cx="6604580" cy="5664708"/>
          </a:xfrm>
        </p:spPr>
        <p:txBody>
          <a:bodyPr/>
          <a:lstStyle/>
          <a:p>
            <a:r>
              <a:rPr lang="en-US" b="1" dirty="0"/>
              <a:t>Roundtable Features in Commissioner Tools</a:t>
            </a:r>
          </a:p>
          <a:p>
            <a:r>
              <a:rPr lang="en-US" dirty="0"/>
              <a:t>Roundtables are a key part of Scouting’s ongoing training opportunities, and we’ve long seen the need to track what is offered and what units attend them.  </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roundtable features in Commissioner Tools have been updated and brought to the focus of the roundtable commissioner positions.  So, </a:t>
            </a:r>
            <a:r>
              <a:rPr lang="en-US" dirty="0">
                <a:effectLst/>
                <a:ea typeface="Times New Roman" panose="02020603050405020304" pitchFamily="18" charset="0"/>
                <a:cs typeface="Times New Roman" panose="02020603050405020304" pitchFamily="18" charset="0"/>
              </a:rPr>
              <a:t>“Why should we record our roundtables in Commissioner Tools?” The biggest reason for entering roundtables in Commissioner Tools is to provide historical continuity. As roundtable commissioners change, paper documentation of past roundtables may not always get passed on to the new assistant district commissioner for roundtables or to each program roundtable commissioner.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cs typeface="Times New Roman" panose="02020603050405020304" pitchFamily="18" charset="0"/>
              </a:rPr>
              <a:t>Using Commissioner Tools to record and schedule roundtables enables other commissioners to view your planned future meetings, allowing them to help promote your roundtable events to the district’s units.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Times New Roman" panose="02020603050405020304" pitchFamily="18"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effectLst/>
                <a:ea typeface="Times New Roman" panose="02020603050405020304" pitchFamily="18" charset="0"/>
                <a:cs typeface="Times New Roman" panose="02020603050405020304" pitchFamily="18" charset="0"/>
              </a:rPr>
              <a:t>Roundtable commissioners should record meaningful contacts in Commissioner Tools.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solidFill>
                  <a:schemeClr val="tx1"/>
                </a:solidFill>
                <a:effectLst/>
                <a:ea typeface="Times New Roman" panose="02020603050405020304" pitchFamily="18" charset="0"/>
                <a:cs typeface="Times New Roman" panose="02020603050405020304" pitchFamily="18" charset="0"/>
              </a:rPr>
              <a:t>Roundtable meetings and meeting locations can also be scheduled in Commissioner Tools.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ea typeface="Times New Roman" panose="02020603050405020304" pitchFamily="18" charset="0"/>
                <a:cs typeface="Times New Roman" panose="02020603050405020304" pitchFamily="18" charset="0"/>
              </a:rPr>
              <a:t>Roundtable commissioners are key members of the district unit service team. By bringing the information you record in Commissioner Tools to the monthly district commissioner meetings, you inform the rest of the unit service team about what you are doing to enhance their efforts in unit service. </a:t>
            </a:r>
            <a:endParaRPr lang="en-US" dirty="0">
              <a:effectLst/>
              <a:ea typeface="Times New Roman" panose="02020603050405020304" pitchFamily="18" charset="0"/>
            </a:endParaRPr>
          </a:p>
          <a:p>
            <a:endParaRPr lang="en-US" dirty="0"/>
          </a:p>
          <a:p>
            <a:r>
              <a:rPr lang="en-US" dirty="0"/>
              <a:t>Please review the Commissioner Tools training module on roundtable entries for more information.</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70</a:t>
            </a:fld>
            <a:endParaRPr lang="en-US"/>
          </a:p>
        </p:txBody>
      </p:sp>
    </p:spTree>
    <p:extLst>
      <p:ext uri="{BB962C8B-B14F-4D97-AF65-F5344CB8AC3E}">
        <p14:creationId xmlns:p14="http://schemas.microsoft.com/office/powerpoint/2010/main" val="41974560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768600" y="263525"/>
            <a:ext cx="2222500" cy="1666875"/>
          </a:xfrm>
        </p:spPr>
      </p:sp>
      <p:sp>
        <p:nvSpPr>
          <p:cNvPr id="3" name="Notes Placeholder 2"/>
          <p:cNvSpPr>
            <a:spLocks noGrp="1"/>
          </p:cNvSpPr>
          <p:nvPr>
            <p:ph type="body" idx="1"/>
          </p:nvPr>
        </p:nvSpPr>
        <p:spPr>
          <a:xfrm>
            <a:off x="409203" y="2125348"/>
            <a:ext cx="6604580" cy="5664708"/>
          </a:xfrm>
        </p:spPr>
        <p:txBody>
          <a:bodyPr/>
          <a:lstStyle/>
          <a:p>
            <a:r>
              <a:rPr lang="en-US" b="1" dirty="0"/>
              <a:t>Reflection</a:t>
            </a:r>
          </a:p>
          <a:p>
            <a:r>
              <a:rPr lang="en-US" dirty="0"/>
              <a:t>Take time for a reflection period after each monthly roundtable.</a:t>
            </a:r>
          </a:p>
          <a:p>
            <a:r>
              <a:rPr lang="en-US" b="1" dirty="0"/>
              <a:t> </a:t>
            </a:r>
            <a:endParaRPr lang="en-US" dirty="0"/>
          </a:p>
          <a:p>
            <a:r>
              <a:rPr lang="en-US" dirty="0"/>
              <a:t>The roundtable commissioner is responsible for reflecting on each roundtable's success and continually improving its program.</a:t>
            </a:r>
          </a:p>
          <a:p>
            <a:r>
              <a:rPr lang="en-US" dirty="0"/>
              <a:t> </a:t>
            </a:r>
          </a:p>
          <a:p>
            <a:r>
              <a:rPr lang="en-US" dirty="0"/>
              <a:t>An effective tool is the Start, Stop, and Continue method:</a:t>
            </a:r>
          </a:p>
          <a:p>
            <a:r>
              <a:rPr lang="en-US" b="1" dirty="0"/>
              <a:t>Start</a:t>
            </a:r>
            <a:r>
              <a:rPr lang="en-US" dirty="0"/>
              <a:t> (What should we start doing that will make things better?)</a:t>
            </a:r>
          </a:p>
          <a:p>
            <a:r>
              <a:rPr lang="en-US" b="1" dirty="0"/>
              <a:t>Stop</a:t>
            </a:r>
            <a:r>
              <a:rPr lang="en-US" dirty="0"/>
              <a:t> (What should we stop doing because it is not helping?) </a:t>
            </a:r>
          </a:p>
          <a:p>
            <a:r>
              <a:rPr lang="en-US" b="1" dirty="0"/>
              <a:t>Continue </a:t>
            </a:r>
            <a:r>
              <a:rPr lang="en-US" dirty="0"/>
              <a:t>(What is our strength, and what is working well that we want to continue doing?)</a:t>
            </a:r>
          </a:p>
          <a:p>
            <a:r>
              <a:rPr lang="en-US" dirty="0"/>
              <a:t> </a:t>
            </a:r>
          </a:p>
          <a:p>
            <a:r>
              <a:rPr lang="en-US" dirty="0"/>
              <a:t>After using the Start, Stop, and Continue method, try to implement your improvements for future roundtables.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71</a:t>
            </a:fld>
            <a:endParaRPr lang="en-US"/>
          </a:p>
        </p:txBody>
      </p:sp>
    </p:spTree>
    <p:extLst>
      <p:ext uri="{BB962C8B-B14F-4D97-AF65-F5344CB8AC3E}">
        <p14:creationId xmlns:p14="http://schemas.microsoft.com/office/powerpoint/2010/main" val="43610732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90813" y="252413"/>
            <a:ext cx="2222500" cy="1666875"/>
          </a:xfrm>
        </p:spPr>
      </p:sp>
      <p:sp>
        <p:nvSpPr>
          <p:cNvPr id="3" name="Notes Placeholder 2"/>
          <p:cNvSpPr>
            <a:spLocks noGrp="1"/>
          </p:cNvSpPr>
          <p:nvPr>
            <p:ph type="body" idx="1"/>
          </p:nvPr>
        </p:nvSpPr>
        <p:spPr>
          <a:xfrm>
            <a:off x="390465" y="2246744"/>
            <a:ext cx="6604580" cy="5664708"/>
          </a:xfrm>
        </p:spPr>
        <p:txBody>
          <a:bodyPr/>
          <a:lstStyle/>
          <a:p>
            <a:r>
              <a:rPr lang="en-US" b="1" dirty="0"/>
              <a:t>Using the Roundtable Support Webpage</a:t>
            </a:r>
          </a:p>
          <a:p>
            <a:r>
              <a:rPr lang="en-US" dirty="0"/>
              <a:t>Planning ahead is the easiest road to a successful roundtable!</a:t>
            </a:r>
          </a:p>
          <a:p>
            <a:r>
              <a:rPr lang="en-US" dirty="0"/>
              <a:t> </a:t>
            </a:r>
          </a:p>
          <a:p>
            <a:r>
              <a:rPr lang="en-US" dirty="0"/>
              <a:t>There is almost no limit to the number of printed and electronic books and manuals available to support your roundtable planning. There are also many internet resources available, such as the frequently updated Roundtable Support Webpage: </a:t>
            </a:r>
          </a:p>
          <a:p>
            <a:endParaRPr lang="en-US" dirty="0"/>
          </a:p>
          <a:p>
            <a:r>
              <a:rPr lang="en-US" dirty="0"/>
              <a:t>https://www.scouting.org/commissioners/roundtable-support/ </a:t>
            </a:r>
          </a:p>
          <a:p>
            <a:endParaRPr lang="en-US" dirty="0"/>
          </a:p>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Instructor Note:  </a:t>
            </a:r>
            <a:r>
              <a:rPr lang="en-US" b="1" i="1" kern="1200" dirty="0">
                <a:solidFill>
                  <a:srgbClr val="000000"/>
                </a:solidFill>
                <a:effectLst/>
                <a:ea typeface="Times New Roman" panose="02020603050405020304" pitchFamily="18" charset="0"/>
                <a:cs typeface="Times New Roman" panose="02020603050405020304" pitchFamily="18" charset="0"/>
              </a:rPr>
              <a:t>Have the class scan the QR code on the slide</a:t>
            </a:r>
            <a:endParaRPr lang="en-US" dirty="0">
              <a:effectLst/>
              <a:ea typeface="Times New Roman" panose="02020603050405020304" pitchFamily="18" charset="0"/>
            </a:endParaRPr>
          </a:p>
          <a:p>
            <a:pPr marL="0" marR="0">
              <a:spcBef>
                <a:spcPts val="0"/>
              </a:spcBef>
              <a:spcAft>
                <a:spcPts val="0"/>
              </a:spcAft>
            </a:pPr>
            <a:r>
              <a:rPr lang="en-US" b="1" i="1" kern="1200" dirty="0">
                <a:solidFill>
                  <a:srgbClr val="000000"/>
                </a:solidFill>
                <a:effectLst/>
                <a:ea typeface="Times New Roman" panose="02020603050405020304" pitchFamily="18" charset="0"/>
                <a:cs typeface="Times New Roman" panose="02020603050405020304" pitchFamily="18" charset="0"/>
              </a:rPr>
              <a:t> </a:t>
            </a:r>
            <a:endParaRPr lang="en-US" dirty="0">
              <a:effectLst/>
              <a:ea typeface="Times New Roman" panose="02020603050405020304" pitchFamily="18" charset="0"/>
            </a:endParaRPr>
          </a:p>
          <a:p>
            <a:endParaRPr lang="en-US" sz="1300"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72</a:t>
            </a:fld>
            <a:endParaRPr lang="en-US"/>
          </a:p>
        </p:txBody>
      </p:sp>
    </p:spTree>
    <p:extLst>
      <p:ext uri="{BB962C8B-B14F-4D97-AF65-F5344CB8AC3E}">
        <p14:creationId xmlns:p14="http://schemas.microsoft.com/office/powerpoint/2010/main" val="79048152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63538"/>
            <a:ext cx="2222500" cy="1666875"/>
          </a:xfrm>
        </p:spPr>
      </p:sp>
      <p:sp>
        <p:nvSpPr>
          <p:cNvPr id="3" name="Notes Placeholder 2"/>
          <p:cNvSpPr>
            <a:spLocks noGrp="1"/>
          </p:cNvSpPr>
          <p:nvPr>
            <p:ph type="body" idx="1"/>
          </p:nvPr>
        </p:nvSpPr>
        <p:spPr>
          <a:xfrm>
            <a:off x="334409" y="2335031"/>
            <a:ext cx="6604580" cy="5664708"/>
          </a:xfrm>
        </p:spPr>
        <p:txBody>
          <a:bodyPr/>
          <a:lstStyle/>
          <a:p>
            <a:r>
              <a:rPr lang="en-US" b="1" dirty="0"/>
              <a:t>Quality Roundtables</a:t>
            </a:r>
          </a:p>
          <a:p>
            <a:r>
              <a:rPr lang="en-US" dirty="0"/>
              <a:t>To achieve success, quality roundtables require meticulous planning. Roundtables should be planned on both a long-range and a short-range basis.</a:t>
            </a:r>
          </a:p>
          <a:p>
            <a:endParaRPr lang="en-US" dirty="0">
              <a:highlight>
                <a:srgbClr val="FFFF00"/>
              </a:highlight>
              <a:ea typeface="Calibri"/>
              <a:cs typeface="Calibri"/>
            </a:endParaRPr>
          </a:p>
          <a:p>
            <a:r>
              <a:rPr lang="en-US" dirty="0"/>
              <a:t>Planning for the next year starts at the end of the Scouting year by evaluating the program success and needs of the units in the district at a pre-planning conference. </a:t>
            </a:r>
            <a:endParaRPr lang="en-US" dirty="0">
              <a:ea typeface="Calibri"/>
              <a:cs typeface="Calibri"/>
            </a:endParaRPr>
          </a:p>
          <a:p>
            <a:endParaRPr lang="en-US" dirty="0">
              <a:ea typeface="Calibri"/>
              <a:cs typeface="Calibri"/>
            </a:endParaRPr>
          </a:p>
          <a:p>
            <a:r>
              <a:rPr lang="en-US" dirty="0"/>
              <a:t>Regular planning updates, conducted on a semi-annual or quarterly basis, are also recommended to discuss any major program updates to the roundtable plan, such as a new advancement policy that has recently been released.</a:t>
            </a:r>
            <a:endParaRPr lang="en-US" dirty="0">
              <a:ea typeface="Calibri"/>
              <a:cs typeface="Calibri"/>
            </a:endParaRPr>
          </a:p>
          <a:p>
            <a:endParaRPr lang="en-US" dirty="0"/>
          </a:p>
          <a:p>
            <a:r>
              <a:rPr lang="en-US" dirty="0"/>
              <a:t>Short-term planning is essential to confirm all roundtable assignments and logistical issues. The monthly planning meeting is extremely important for roundtables to be effective.  This meeting is held during the monthly district commissioner staff meeting to verify that everything is ready for the next roundtable.</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73</a:t>
            </a:fld>
            <a:endParaRPr lang="en-US"/>
          </a:p>
        </p:txBody>
      </p:sp>
    </p:spTree>
    <p:extLst>
      <p:ext uri="{BB962C8B-B14F-4D97-AF65-F5344CB8AC3E}">
        <p14:creationId xmlns:p14="http://schemas.microsoft.com/office/powerpoint/2010/main" val="33601967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52413"/>
            <a:ext cx="2222500" cy="1666875"/>
          </a:xfrm>
        </p:spPr>
      </p:sp>
      <p:sp>
        <p:nvSpPr>
          <p:cNvPr id="3" name="Notes Placeholder 2"/>
          <p:cNvSpPr>
            <a:spLocks noGrp="1"/>
          </p:cNvSpPr>
          <p:nvPr>
            <p:ph type="body" idx="1"/>
          </p:nvPr>
        </p:nvSpPr>
        <p:spPr>
          <a:xfrm>
            <a:off x="424097" y="2246744"/>
            <a:ext cx="6604580" cy="5664708"/>
          </a:xfrm>
        </p:spPr>
        <p:txBody>
          <a:bodyPr/>
          <a:lstStyle/>
          <a:p>
            <a:r>
              <a:rPr lang="en-US" b="1" dirty="0"/>
              <a:t>Who Plans Roundtable?</a:t>
            </a:r>
          </a:p>
          <a:p>
            <a:r>
              <a:rPr lang="en-US" dirty="0"/>
              <a:t>The roundtable commissioner and roundtable team plan and conduct regular quality roundtables that meet the objectives of Scouting.  The roundtable commissioner is responsible for scheduling and presiding over the district’s annual roundtable planning conference, which the roundtable team attends. </a:t>
            </a:r>
          </a:p>
          <a:p>
            <a:endParaRPr lang="en-US" dirty="0"/>
          </a:p>
          <a:p>
            <a:r>
              <a:rPr lang="en-US" dirty="0"/>
              <a:t>The district commissioner and executive are invited to participate in the long-term planning process.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74</a:t>
            </a:fld>
            <a:endParaRPr lang="en-US"/>
          </a:p>
        </p:txBody>
      </p:sp>
    </p:spTree>
    <p:extLst>
      <p:ext uri="{BB962C8B-B14F-4D97-AF65-F5344CB8AC3E}">
        <p14:creationId xmlns:p14="http://schemas.microsoft.com/office/powerpoint/2010/main" val="279369069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1438" y="274638"/>
            <a:ext cx="2222500" cy="1666875"/>
          </a:xfrm>
        </p:spPr>
      </p:sp>
      <p:sp>
        <p:nvSpPr>
          <p:cNvPr id="3" name="Notes Placeholder 2"/>
          <p:cNvSpPr>
            <a:spLocks noGrp="1"/>
          </p:cNvSpPr>
          <p:nvPr>
            <p:ph type="body" idx="1"/>
          </p:nvPr>
        </p:nvSpPr>
        <p:spPr>
          <a:xfrm>
            <a:off x="420414" y="2257780"/>
            <a:ext cx="6604580" cy="5664708"/>
          </a:xfrm>
        </p:spPr>
        <p:txBody>
          <a:bodyPr/>
          <a:lstStyle/>
          <a:p>
            <a:r>
              <a:rPr lang="en-US" b="1" dirty="0"/>
              <a:t>The 5-Step Planning Process</a:t>
            </a:r>
          </a:p>
          <a:p>
            <a:r>
              <a:rPr lang="en-US" dirty="0"/>
              <a:t>Accomplishing anything requires planning. Before we delve into the specifics of planning a roundtable, it's essential to understand planning in general terms. </a:t>
            </a:r>
          </a:p>
          <a:p>
            <a:r>
              <a:rPr lang="en-US" dirty="0"/>
              <a:t> </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The roundtable planning process is done in five steps:</a:t>
            </a:r>
            <a:endParaRPr lang="en-US" kern="1200" dirty="0">
              <a:solidFill>
                <a:srgbClr val="00000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cs typeface="Times New Roman" panose="02020603050405020304" pitchFamily="18" charset="0"/>
              </a:rPr>
              <a:t>Understand what you want to accomplish by setting goals or learning objectives.</a:t>
            </a:r>
            <a:endParaRPr lang="en-US" kern="1200" dirty="0">
              <a:solidFill>
                <a:srgbClr val="40404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cs typeface="Times New Roman" panose="02020603050405020304" pitchFamily="18" charset="0"/>
              </a:rPr>
              <a:t>Think of ways to achieve these goals.</a:t>
            </a:r>
            <a:endParaRPr lang="en-US" kern="1200" dirty="0">
              <a:solidFill>
                <a:srgbClr val="40404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cs typeface="Times New Roman" panose="02020603050405020304" pitchFamily="18" charset="0"/>
              </a:rPr>
              <a:t>Write them down in a step-by-step process.</a:t>
            </a:r>
            <a:endParaRPr lang="en-US" kern="1200" dirty="0">
              <a:solidFill>
                <a:srgbClr val="404040"/>
              </a:solidFill>
              <a:effectLst/>
              <a:ea typeface="Calibri" panose="020F0502020204030204" pitchFamily="34" charset="0"/>
            </a:endParaRPr>
          </a:p>
          <a:p>
            <a:pPr marL="342900" marR="0" lvl="0" indent="-342900">
              <a:spcBef>
                <a:spcPts val="0"/>
              </a:spcBef>
              <a:spcAft>
                <a:spcPts val="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cs typeface="Times New Roman" panose="02020603050405020304" pitchFamily="18" charset="0"/>
              </a:rPr>
              <a:t>Do it!</a:t>
            </a:r>
            <a:endParaRPr lang="en-US" kern="1200" dirty="0">
              <a:solidFill>
                <a:srgbClr val="404040"/>
              </a:solidFill>
              <a:effectLst/>
              <a:ea typeface="Calibri" panose="020F0502020204030204" pitchFamily="34" charset="0"/>
            </a:endParaRPr>
          </a:p>
          <a:p>
            <a:pPr marL="342900" marR="0" lvl="0" indent="-342900">
              <a:spcBef>
                <a:spcPts val="0"/>
              </a:spcBef>
              <a:spcAft>
                <a:spcPts val="600"/>
              </a:spcAft>
              <a:buSzPts val="1400"/>
              <a:buFont typeface="Symbol" panose="05050102010706020507" pitchFamily="18" charset="2"/>
              <a:buChar char=""/>
            </a:pPr>
            <a:r>
              <a:rPr lang="en-US" kern="1200" dirty="0">
                <a:solidFill>
                  <a:srgbClr val="404040"/>
                </a:solidFill>
                <a:effectLst/>
                <a:ea typeface="Times New Roman" panose="02020603050405020304" pitchFamily="18" charset="0"/>
                <a:cs typeface="Times New Roman" panose="02020603050405020304" pitchFamily="18" charset="0"/>
              </a:rPr>
              <a:t>Evaluate it.</a:t>
            </a:r>
            <a:endParaRPr lang="en-US" dirty="0"/>
          </a:p>
          <a:p>
            <a:r>
              <a:rPr lang="en-US" dirty="0"/>
              <a:t> </a:t>
            </a:r>
          </a:p>
          <a:p>
            <a:r>
              <a:rPr lang="en-US" dirty="0"/>
              <a:t>Sounds simple, doesn’t it? Unfortunately, many people skip directly to step 2, omitting steps 3 and 5 altogether. </a:t>
            </a:r>
          </a:p>
          <a:p>
            <a:r>
              <a:rPr lang="en-US" dirty="0"/>
              <a:t> </a:t>
            </a:r>
          </a:p>
          <a:p>
            <a:r>
              <a:rPr lang="en-US" dirty="0"/>
              <a:t>Roundtables will be successful only if you plan in advance and follow through by using all five of these important steps.</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75</a:t>
            </a:fld>
            <a:endParaRPr lang="en-US"/>
          </a:p>
        </p:txBody>
      </p:sp>
    </p:spTree>
    <p:extLst>
      <p:ext uri="{BB962C8B-B14F-4D97-AF65-F5344CB8AC3E}">
        <p14:creationId xmlns:p14="http://schemas.microsoft.com/office/powerpoint/2010/main" val="5005409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3025" y="231775"/>
            <a:ext cx="2219325" cy="1665288"/>
          </a:xfrm>
        </p:spPr>
      </p:sp>
      <p:sp>
        <p:nvSpPr>
          <p:cNvPr id="3" name="Notes Placeholder 2"/>
          <p:cNvSpPr>
            <a:spLocks noGrp="1"/>
          </p:cNvSpPr>
          <p:nvPr>
            <p:ph type="body" idx="1"/>
          </p:nvPr>
        </p:nvSpPr>
        <p:spPr>
          <a:xfrm>
            <a:off x="311987" y="2213637"/>
            <a:ext cx="6604580" cy="5664708"/>
          </a:xfrm>
        </p:spPr>
        <p:txBody>
          <a:bodyPr/>
          <a:lstStyle/>
          <a:p>
            <a:r>
              <a:rPr lang="en-US" b="1" dirty="0"/>
              <a:t>Roundtable Advance Planning</a:t>
            </a:r>
          </a:p>
          <a:p>
            <a:r>
              <a:rPr lang="en-US" dirty="0"/>
              <a:t>Some of the things to include in your roundtable advance planning conference are:</a:t>
            </a:r>
          </a:p>
          <a:p>
            <a:pPr marL="285750" lvl="0" indent="-285750">
              <a:buFont typeface="Arial" panose="020B0604020202020204" pitchFamily="34" charset="0"/>
              <a:buChar char="•"/>
            </a:pPr>
            <a:r>
              <a:rPr lang="en-US" dirty="0"/>
              <a:t> What are your main program features going to be?</a:t>
            </a:r>
          </a:p>
          <a:p>
            <a:pPr marL="285750" lvl="0" indent="-285750">
              <a:buFont typeface="Arial" panose="020B0604020202020204" pitchFamily="34" charset="0"/>
              <a:buChar char="•"/>
            </a:pPr>
            <a:r>
              <a:rPr lang="en-US" dirty="0"/>
              <a:t> Are roundtables coordinated with your council and district calendars?</a:t>
            </a:r>
          </a:p>
          <a:p>
            <a:pPr marL="285750" lvl="0" indent="-285750">
              <a:buFont typeface="Arial" panose="020B0604020202020204" pitchFamily="34" charset="0"/>
              <a:buChar char="•"/>
            </a:pPr>
            <a:r>
              <a:rPr lang="en-US" dirty="0"/>
              <a:t> Are you going to have indoor roundtables or outdoor roundtables, or both?</a:t>
            </a:r>
          </a:p>
          <a:p>
            <a:pPr marL="285750" lvl="0" indent="-285750">
              <a:buFont typeface="Arial" panose="020B0604020202020204" pitchFamily="34" charset="0"/>
              <a:buChar char="•"/>
            </a:pPr>
            <a:r>
              <a:rPr lang="en-US" dirty="0"/>
              <a:t> Will there be any special events?</a:t>
            </a:r>
          </a:p>
          <a:p>
            <a:r>
              <a:rPr lang="en-US" dirty="0"/>
              <a:t> </a:t>
            </a:r>
          </a:p>
          <a:p>
            <a:r>
              <a:rPr lang="en-US" dirty="0">
                <a:effectLst/>
                <a:ea typeface="Times New Roman" panose="02020603050405020304" pitchFamily="18" charset="0"/>
              </a:rPr>
              <a:t>Complete the roundtable advance planning worksheets—either the 3-month or 6-month model.</a:t>
            </a:r>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76</a:t>
            </a:fld>
            <a:endParaRPr lang="en-US"/>
          </a:p>
        </p:txBody>
      </p:sp>
    </p:spTree>
    <p:extLst>
      <p:ext uri="{BB962C8B-B14F-4D97-AF65-F5344CB8AC3E}">
        <p14:creationId xmlns:p14="http://schemas.microsoft.com/office/powerpoint/2010/main" val="427331065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19088"/>
            <a:ext cx="2222500" cy="1666875"/>
          </a:xfrm>
        </p:spPr>
      </p:sp>
      <p:sp>
        <p:nvSpPr>
          <p:cNvPr id="3" name="Notes Placeholder 2"/>
          <p:cNvSpPr>
            <a:spLocks noGrp="1"/>
          </p:cNvSpPr>
          <p:nvPr>
            <p:ph type="body" idx="1"/>
          </p:nvPr>
        </p:nvSpPr>
        <p:spPr>
          <a:xfrm>
            <a:off x="334409" y="2357103"/>
            <a:ext cx="6604580" cy="5664708"/>
          </a:xfrm>
        </p:spPr>
        <p:txBody>
          <a:bodyPr/>
          <a:lstStyle/>
          <a:p>
            <a:r>
              <a:rPr lang="en-US" b="1" dirty="0"/>
              <a:t>Planning Considerations</a:t>
            </a:r>
          </a:p>
          <a:p>
            <a:r>
              <a:rPr lang="en-US" dirty="0"/>
              <a:t>Discuss the physical arrangements for your roundtable, whether virtual or in-person events:</a:t>
            </a:r>
          </a:p>
          <a:p>
            <a:pPr marL="285750" lvl="0" indent="-285750">
              <a:buFont typeface="Arial" panose="020B0604020202020204" pitchFamily="34" charset="0"/>
              <a:buChar char="•"/>
            </a:pPr>
            <a:r>
              <a:rPr lang="en-US" dirty="0"/>
              <a:t>Time</a:t>
            </a:r>
          </a:p>
          <a:p>
            <a:pPr marL="285750" lvl="0" indent="-285750">
              <a:buFont typeface="Arial" panose="020B0604020202020204" pitchFamily="34" charset="0"/>
              <a:buChar char="•"/>
            </a:pPr>
            <a:r>
              <a:rPr lang="en-US" dirty="0"/>
              <a:t>Location</a:t>
            </a:r>
          </a:p>
          <a:p>
            <a:pPr marL="285750" lvl="0" indent="-285750">
              <a:buFont typeface="Arial" panose="020B0604020202020204" pitchFamily="34" charset="0"/>
              <a:buChar char="•"/>
            </a:pPr>
            <a:r>
              <a:rPr lang="en-US" dirty="0"/>
              <a:t>Parking</a:t>
            </a:r>
          </a:p>
          <a:p>
            <a:pPr marL="285750" lvl="0" indent="-285750">
              <a:buFont typeface="Arial" panose="020B0604020202020204" pitchFamily="34" charset="0"/>
              <a:buChar char="•"/>
            </a:pPr>
            <a:r>
              <a:rPr lang="en-US" dirty="0"/>
              <a:t>Restrooms</a:t>
            </a:r>
          </a:p>
          <a:p>
            <a:pPr marL="285750" lvl="0" indent="-285750">
              <a:buFont typeface="Arial" panose="020B0604020202020204" pitchFamily="34" charset="0"/>
              <a:buChar char="•"/>
            </a:pPr>
            <a:r>
              <a:rPr lang="en-US" dirty="0"/>
              <a:t>Meeting rooms for breakouts</a:t>
            </a:r>
          </a:p>
          <a:p>
            <a:pPr marL="285750" lvl="0" indent="-285750">
              <a:buFont typeface="Arial" panose="020B0604020202020204" pitchFamily="34" charset="0"/>
              <a:buChar char="•"/>
            </a:pPr>
            <a:r>
              <a:rPr lang="en-US" dirty="0"/>
              <a:t>Tables/chairs</a:t>
            </a:r>
          </a:p>
          <a:p>
            <a:pPr marL="285750" lvl="0" indent="-285750">
              <a:buFont typeface="Arial" panose="020B0604020202020204" pitchFamily="34" charset="0"/>
              <a:buChar char="•"/>
            </a:pPr>
            <a:r>
              <a:rPr lang="en-US" dirty="0"/>
              <a:t>Electrical outlets</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In the case of a virtual roundtable format, you might consider opening up to 15 minutes early to encourage networking and closing the platform 15 minutes after the meeting to allow for “parking lot” conversations. Additionally, it would be beneficial to consider having a co-host to assist with the technical aspects of hosting a virtual meeting.</a:t>
            </a:r>
            <a:endParaRPr lang="en-US" kern="1200" dirty="0">
              <a:solidFill>
                <a:srgbClr val="000000"/>
              </a:solidFill>
              <a:effectLst/>
              <a:ea typeface="Calibri" panose="020F0502020204030204" pitchFamily="34" charset="0"/>
            </a:endParaRPr>
          </a:p>
          <a:p>
            <a:endParaRPr lang="en-US" dirty="0"/>
          </a:p>
          <a:p>
            <a:r>
              <a:rPr lang="en-US" dirty="0"/>
              <a:t>How will you build?</a:t>
            </a:r>
          </a:p>
          <a:p>
            <a:pPr marL="285750" lvl="0" indent="-285750">
              <a:buFont typeface="Arial" panose="020B0604020202020204" pitchFamily="34" charset="0"/>
              <a:buChar char="•"/>
            </a:pPr>
            <a:r>
              <a:rPr lang="en-US" dirty="0"/>
              <a:t>A worthwhile program</a:t>
            </a:r>
          </a:p>
          <a:p>
            <a:pPr marL="285750" lvl="0" indent="-285750">
              <a:buFont typeface="Arial" panose="020B0604020202020204" pitchFamily="34" charset="0"/>
              <a:buChar char="•"/>
            </a:pPr>
            <a:r>
              <a:rPr lang="en-US" dirty="0"/>
              <a:t>Enthusiasm</a:t>
            </a:r>
          </a:p>
          <a:p>
            <a:pPr marL="285750" lvl="0" indent="-285750">
              <a:buFont typeface="Arial" panose="020B0604020202020204" pitchFamily="34" charset="0"/>
              <a:buChar char="•"/>
            </a:pPr>
            <a:r>
              <a:rPr lang="en-US" dirty="0"/>
              <a:t>Unity</a:t>
            </a:r>
          </a:p>
          <a:p>
            <a:pPr marL="285750" lvl="0" indent="-285750">
              <a:buFont typeface="Arial" panose="020B0604020202020204" pitchFamily="34" charset="0"/>
              <a:buChar char="•"/>
            </a:pPr>
            <a:r>
              <a:rPr lang="en-US" b="1" dirty="0"/>
              <a:t>Keep it Simple-Make it Fun – (KISMIF)!</a:t>
            </a:r>
            <a:endParaRPr lang="en-US" dirty="0"/>
          </a:p>
          <a:p>
            <a:r>
              <a:rPr lang="en-US" dirty="0"/>
              <a:t> </a:t>
            </a:r>
          </a:p>
          <a:p>
            <a:r>
              <a:rPr lang="en-US" dirty="0"/>
              <a:t>What kind of displays do you need?</a:t>
            </a:r>
          </a:p>
          <a:p>
            <a:pPr marL="285750" indent="-285750">
              <a:buFont typeface="Arial" panose="020B0604020202020204" pitchFamily="34" charset="0"/>
              <a:buChar char="•"/>
            </a:pPr>
            <a:r>
              <a:rPr lang="en-US" dirty="0"/>
              <a:t>District banner—this could list all of the district units by number or name</a:t>
            </a:r>
          </a:p>
          <a:p>
            <a:pPr marL="285750" indent="-285750">
              <a:buFont typeface="Arial" panose="020B0604020202020204" pitchFamily="34" charset="0"/>
              <a:buChar char="•"/>
            </a:pPr>
            <a:r>
              <a:rPr lang="en-US" dirty="0"/>
              <a:t>Posters (</a:t>
            </a:r>
            <a:r>
              <a:rPr lang="en-US" i="1" dirty="0"/>
              <a:t>Scouts’ Life, </a:t>
            </a:r>
            <a:r>
              <a:rPr lang="en-US" dirty="0"/>
              <a:t>program themes, events/activities, etc.) </a:t>
            </a:r>
          </a:p>
          <a:p>
            <a:endParaRPr lang="en-US" sz="1500" dirty="0"/>
          </a:p>
        </p:txBody>
      </p:sp>
      <p:sp>
        <p:nvSpPr>
          <p:cNvPr id="4" name="Slide Number Placeholder 3"/>
          <p:cNvSpPr>
            <a:spLocks noGrp="1"/>
          </p:cNvSpPr>
          <p:nvPr>
            <p:ph type="sldNum" sz="quarter" idx="10"/>
          </p:nvPr>
        </p:nvSpPr>
        <p:spPr/>
        <p:txBody>
          <a:bodyPr/>
          <a:lstStyle/>
          <a:p>
            <a:fld id="{3ECE0401-FB33-44DA-B8A2-684F95F45102}" type="slidenum">
              <a:rPr lang="en-US" smtClean="0"/>
              <a:t>77</a:t>
            </a:fld>
            <a:endParaRPr lang="en-US"/>
          </a:p>
        </p:txBody>
      </p:sp>
    </p:spTree>
    <p:extLst>
      <p:ext uri="{BB962C8B-B14F-4D97-AF65-F5344CB8AC3E}">
        <p14:creationId xmlns:p14="http://schemas.microsoft.com/office/powerpoint/2010/main" val="222624360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74638"/>
            <a:ext cx="2222500" cy="1666875"/>
          </a:xfrm>
        </p:spPr>
      </p:sp>
      <p:sp>
        <p:nvSpPr>
          <p:cNvPr id="3" name="Notes Placeholder 2"/>
          <p:cNvSpPr>
            <a:spLocks noGrp="1"/>
          </p:cNvSpPr>
          <p:nvPr>
            <p:ph type="body" idx="1"/>
          </p:nvPr>
        </p:nvSpPr>
        <p:spPr>
          <a:xfrm>
            <a:off x="334410" y="2169493"/>
            <a:ext cx="6604580" cy="5664708"/>
          </a:xfrm>
        </p:spPr>
        <p:txBody>
          <a:bodyPr/>
          <a:lstStyle/>
          <a:p>
            <a:r>
              <a:rPr lang="en-US" b="1" dirty="0"/>
              <a:t>Planning Updates</a:t>
            </a:r>
          </a:p>
          <a:p>
            <a:r>
              <a:rPr lang="en-US" dirty="0"/>
              <a:t>Meetings to discuss updates can be done on an as-needed basis during the monthly district commissioner staff meeting as part of the assistant district commissioner breakout session. Since the district executive and the district commissioner are present at this meeting, they can keep you apprised of unit feedback and provide information on upcoming district and council activities. </a:t>
            </a:r>
          </a:p>
          <a:p>
            <a:r>
              <a:rPr lang="en-US" dirty="0"/>
              <a:t> </a:t>
            </a:r>
          </a:p>
          <a:p>
            <a:endParaRPr lang="en-US" sz="1500" dirty="0"/>
          </a:p>
        </p:txBody>
      </p:sp>
      <p:sp>
        <p:nvSpPr>
          <p:cNvPr id="4" name="Slide Number Placeholder 3"/>
          <p:cNvSpPr>
            <a:spLocks noGrp="1"/>
          </p:cNvSpPr>
          <p:nvPr>
            <p:ph type="sldNum" sz="quarter" idx="10"/>
          </p:nvPr>
        </p:nvSpPr>
        <p:spPr/>
        <p:txBody>
          <a:bodyPr/>
          <a:lstStyle/>
          <a:p>
            <a:fld id="{3ECE0401-FB33-44DA-B8A2-684F95F45102}" type="slidenum">
              <a:rPr lang="en-US" smtClean="0"/>
              <a:t>78</a:t>
            </a:fld>
            <a:endParaRPr lang="en-US"/>
          </a:p>
        </p:txBody>
      </p:sp>
    </p:spTree>
    <p:extLst>
      <p:ext uri="{BB962C8B-B14F-4D97-AF65-F5344CB8AC3E}">
        <p14:creationId xmlns:p14="http://schemas.microsoft.com/office/powerpoint/2010/main" val="34589671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07975"/>
            <a:ext cx="2222500" cy="1666875"/>
          </a:xfrm>
        </p:spPr>
      </p:sp>
      <p:sp>
        <p:nvSpPr>
          <p:cNvPr id="3" name="Notes Placeholder 2"/>
          <p:cNvSpPr>
            <a:spLocks noGrp="1"/>
          </p:cNvSpPr>
          <p:nvPr>
            <p:ph type="body" idx="1"/>
          </p:nvPr>
        </p:nvSpPr>
        <p:spPr>
          <a:xfrm>
            <a:off x="334409" y="2279852"/>
            <a:ext cx="6604580" cy="5664708"/>
          </a:xfrm>
        </p:spPr>
        <p:txBody>
          <a:bodyPr/>
          <a:lstStyle/>
          <a:p>
            <a:r>
              <a:rPr lang="en-US" b="1" dirty="0"/>
              <a:t>Monthly Roundtable Planning</a:t>
            </a:r>
          </a:p>
          <a:p>
            <a:r>
              <a:rPr lang="en-US" dirty="0"/>
              <a:t>Planning for next month’s roundtable begins this month. Monthly planning also includes reminding units of assignments for the following month at the roundtable.</a:t>
            </a:r>
          </a:p>
          <a:p>
            <a:r>
              <a:rPr lang="en-US" dirty="0"/>
              <a:t> </a:t>
            </a:r>
          </a:p>
          <a:p>
            <a:pPr marL="285750" indent="-285750">
              <a:buFont typeface="Arial" panose="020B0604020202020204" pitchFamily="34" charset="0"/>
              <a:buChar char="•"/>
            </a:pPr>
            <a:r>
              <a:rPr lang="en-US" dirty="0"/>
              <a:t>At a monthly roundtable planning session, you should review and evaluate three- and six-month program plans.</a:t>
            </a:r>
          </a:p>
          <a:p>
            <a:pPr marL="285750" indent="-285750">
              <a:buFont typeface="Arial" panose="020B0604020202020204" pitchFamily="34" charset="0"/>
              <a:buChar char="•"/>
            </a:pPr>
            <a:r>
              <a:rPr lang="en-US" dirty="0"/>
              <a:t>Review current unit, district, and council needs that will be addressed at the next roundtable.</a:t>
            </a:r>
          </a:p>
          <a:p>
            <a:pPr marL="285750" indent="-285750">
              <a:buFont typeface="Arial" panose="020B0604020202020204" pitchFamily="34" charset="0"/>
              <a:buChar char="•"/>
            </a:pPr>
            <a:r>
              <a:rPr lang="en-US" dirty="0"/>
              <a:t>Review the ingredients of a roundtable program: (Note that most of the ingredients are used each time; however, at certain times of the year, the roundtable commissioner may conduct a special program, such as a roundtable cookout, and decide not to use all the ingredients.</a:t>
            </a:r>
          </a:p>
          <a:p>
            <a:r>
              <a:rPr lang="en-US" dirty="0"/>
              <a:t> </a:t>
            </a:r>
          </a:p>
          <a:p>
            <a:r>
              <a:rPr lang="en-US" dirty="0"/>
              <a:t>If you utilize a roundtable team, team planning meetings should be held on the same night and at the same place each month. </a:t>
            </a:r>
          </a:p>
          <a:p>
            <a:endParaRPr lang="en-US" sz="1500" dirty="0"/>
          </a:p>
        </p:txBody>
      </p:sp>
      <p:sp>
        <p:nvSpPr>
          <p:cNvPr id="4" name="Slide Number Placeholder 3"/>
          <p:cNvSpPr>
            <a:spLocks noGrp="1"/>
          </p:cNvSpPr>
          <p:nvPr>
            <p:ph type="sldNum" sz="quarter" idx="10"/>
          </p:nvPr>
        </p:nvSpPr>
        <p:spPr/>
        <p:txBody>
          <a:bodyPr/>
          <a:lstStyle/>
          <a:p>
            <a:fld id="{3ECE0401-FB33-44DA-B8A2-684F95F45102}" type="slidenum">
              <a:rPr lang="en-US" smtClean="0"/>
              <a:t>79</a:t>
            </a:fld>
            <a:endParaRPr lang="en-US"/>
          </a:p>
        </p:txBody>
      </p:sp>
    </p:spTree>
    <p:extLst>
      <p:ext uri="{BB962C8B-B14F-4D97-AF65-F5344CB8AC3E}">
        <p14:creationId xmlns:p14="http://schemas.microsoft.com/office/powerpoint/2010/main" val="4035774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027238" y="517525"/>
            <a:ext cx="2801937" cy="210185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alibri" panose="020F0502020204030204" pitchFamily="34" charset="0"/>
                <a:ea typeface="Calibri" panose="020F0502020204030204" pitchFamily="34" charset="0"/>
                <a:cs typeface="Calibri" panose="020F0502020204030204" pitchFamily="34" charset="0"/>
              </a:rPr>
              <a:t>Components of Unit Service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The first is</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Unit Metrics introduce objective data about units. They can serve as a starting point for conversations and may suggest areas for discussion to help understand how the unit operates and how commissioners can engage to support it. They are </a:t>
            </a:r>
            <a:r>
              <a:rPr lang="en-US" sz="1200" b="1"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NOT</a:t>
            </a:r>
            <a:r>
              <a:rPr lang="en-US" sz="1200" b="0" i="0" u="none" strike="noStrike" cap="none" dirty="0">
                <a:solidFill>
                  <a:schemeClr val="dk1"/>
                </a:solidFill>
                <a:effectLst/>
                <a:latin typeface="Calibri" panose="020F0502020204030204" pitchFamily="34" charset="0"/>
                <a:ea typeface="Calibri" panose="020F0502020204030204" pitchFamily="34" charset="0"/>
                <a:cs typeface="Calibri" panose="020F0502020204030204" pitchFamily="34" charset="0"/>
                <a:sym typeface="Arial"/>
              </a:rPr>
              <a:t> measures of success or failure.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dirty="0">
              <a:latin typeface="Calibri" panose="020F0502020204030204" pitchFamily="34" charset="0"/>
              <a:ea typeface="Calibri" panose="020F0502020204030204" pitchFamily="34" charset="0"/>
              <a:cs typeface="Calibri" panose="020F0502020204030204" pitchFamily="34" charset="0"/>
            </a:endParaRPr>
          </a:p>
          <a:p>
            <a:pPr marL="0" indent="0">
              <a:buClrTx/>
              <a:buSzTx/>
              <a:defRPr/>
            </a:pPr>
            <a:r>
              <a:rPr lang="en-US" b="0" u="none" dirty="0">
                <a:latin typeface="Calibri" panose="020F0502020204030204" pitchFamily="34" charset="0"/>
                <a:ea typeface="Calibri" panose="020F0502020204030204" pitchFamily="34" charset="0"/>
                <a:cs typeface="Calibri" panose="020F0502020204030204" pitchFamily="34" charset="0"/>
              </a:rPr>
              <a:t>The second is </a:t>
            </a:r>
            <a:r>
              <a:rPr lang="en-US" b="1" u="none" dirty="0">
                <a:latin typeface="Calibri" panose="020F0502020204030204" pitchFamily="34" charset="0"/>
                <a:ea typeface="Calibri" panose="020F0502020204030204" pitchFamily="34" charset="0"/>
                <a:cs typeface="Calibri" panose="020F0502020204030204" pitchFamily="34" charset="0"/>
              </a:rPr>
              <a:t>Unit Connections</a:t>
            </a:r>
            <a:r>
              <a:rPr lang="en-US" b="0" u="none" dirty="0">
                <a:latin typeface="Calibri" panose="020F0502020204030204" pitchFamily="34" charset="0"/>
                <a:ea typeface="Calibri" panose="020F0502020204030204" pitchFamily="34" charset="0"/>
                <a:cs typeface="Calibri" panose="020F0502020204030204" pitchFamily="34" charset="0"/>
              </a:rPr>
              <a:t>, a method and tool that will help commissioners develop partnerships with unit volunteers and guide conversations toward areas where</a:t>
            </a:r>
            <a:r>
              <a:rPr lang="en-US" u="none" dirty="0">
                <a:latin typeface="Calibri" panose="020F0502020204030204" pitchFamily="34" charset="0"/>
                <a:ea typeface="Calibri" panose="020F0502020204030204" pitchFamily="34" charset="0"/>
                <a:cs typeface="Calibri" panose="020F0502020204030204" pitchFamily="34" charset="0"/>
              </a:rPr>
              <a:t> </a:t>
            </a:r>
            <a:r>
              <a:rPr lang="en-US" b="0" u="none" dirty="0">
                <a:latin typeface="Calibri" panose="020F0502020204030204" pitchFamily="34" charset="0"/>
                <a:ea typeface="Calibri" panose="020F0502020204030204" pitchFamily="34" charset="0"/>
                <a:cs typeface="Calibri" panose="020F0502020204030204" pitchFamily="34" charset="0"/>
              </a:rPr>
              <a:t>we can have a positive impact on units.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u="none"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u="none" dirty="0">
                <a:latin typeface="Calibri" panose="020F0502020204030204" pitchFamily="34" charset="0"/>
                <a:ea typeface="Calibri" panose="020F0502020204030204" pitchFamily="34" charset="0"/>
                <a:cs typeface="Calibri" panose="020F0502020204030204" pitchFamily="34" charset="0"/>
              </a:rPr>
              <a:t>The third component is </a:t>
            </a:r>
            <a:r>
              <a:rPr lang="en-US" b="1" u="none" dirty="0">
                <a:latin typeface="Calibri" panose="020F0502020204030204" pitchFamily="34" charset="0"/>
                <a:ea typeface="Calibri" panose="020F0502020204030204" pitchFamily="34" charset="0"/>
                <a:cs typeface="Calibri" panose="020F0502020204030204" pitchFamily="34" charset="0"/>
              </a:rPr>
              <a:t>Commissioner Tools</a:t>
            </a:r>
            <a:r>
              <a:rPr lang="en-US" b="0" u="none" dirty="0">
                <a:latin typeface="Calibri" panose="020F0502020204030204" pitchFamily="34" charset="0"/>
                <a:ea typeface="Calibri" panose="020F0502020204030204" pitchFamily="34" charset="0"/>
                <a:cs typeface="Calibri" panose="020F0502020204030204" pitchFamily="34" charset="0"/>
              </a:rPr>
              <a:t>, which involves integrating Unit Connections and key metrics into our Commissioner Tools information</a:t>
            </a:r>
            <a:r>
              <a:rPr lang="en-US" b="0" u="sng" dirty="0">
                <a:latin typeface="Calibri" panose="020F0502020204030204" pitchFamily="34" charset="0"/>
                <a:ea typeface="Calibri" panose="020F0502020204030204" pitchFamily="34" charset="0"/>
                <a:cs typeface="Calibri" panose="020F0502020204030204" pitchFamily="34" charset="0"/>
              </a:rPr>
              <a:t> </a:t>
            </a:r>
            <a:r>
              <a:rPr lang="en-US" b="0" u="none" dirty="0">
                <a:latin typeface="Calibri" panose="020F0502020204030204" pitchFamily="34" charset="0"/>
                <a:ea typeface="Calibri" panose="020F0502020204030204" pitchFamily="34" charset="0"/>
                <a:cs typeface="Calibri" panose="020F0502020204030204" pitchFamily="34" charset="0"/>
              </a:rPr>
              <a:t>system.  We will dive into Commissioner Tools in </a:t>
            </a:r>
            <a:r>
              <a:rPr lang="en-US" dirty="0" err="1">
                <a:latin typeface="Calibri" panose="020F0502020204030204" pitchFamily="34" charset="0"/>
                <a:ea typeface="Calibri" panose="020F0502020204030204" pitchFamily="34" charset="0"/>
                <a:cs typeface="Calibri" panose="020F0502020204030204" pitchFamily="34" charset="0"/>
              </a:rPr>
              <a:t>M</a:t>
            </a:r>
            <a:r>
              <a:rPr lang="en-US" b="0" u="none" dirty="0" err="1">
                <a:latin typeface="Calibri" panose="020F0502020204030204" pitchFamily="34" charset="0"/>
                <a:ea typeface="Calibri" panose="020F0502020204030204" pitchFamily="34" charset="0"/>
                <a:cs typeface="Calibri" panose="020F0502020204030204" pitchFamily="34" charset="0"/>
              </a:rPr>
              <a:t>y.Scouting</a:t>
            </a:r>
            <a:r>
              <a:rPr lang="en-US" b="0" u="none" dirty="0">
                <a:latin typeface="Calibri" panose="020F0502020204030204" pitchFamily="34" charset="0"/>
                <a:ea typeface="Calibri" panose="020F0502020204030204" pitchFamily="34" charset="0"/>
                <a:cs typeface="Calibri" panose="020F0502020204030204" pitchFamily="34" charset="0"/>
              </a:rPr>
              <a:t> later.</a:t>
            </a:r>
          </a:p>
          <a:p>
            <a:endParaRPr lang="en-US" dirty="0"/>
          </a:p>
        </p:txBody>
      </p:sp>
      <p:sp>
        <p:nvSpPr>
          <p:cNvPr id="4" name="Slide Number Placeholder 3"/>
          <p:cNvSpPr>
            <a:spLocks noGrp="1"/>
          </p:cNvSpPr>
          <p:nvPr>
            <p:ph type="sldNum" sz="quarter" idx="5"/>
          </p:nvPr>
        </p:nvSpPr>
        <p:spPr>
          <a:xfrm>
            <a:off x="6308203" y="8846554"/>
            <a:ext cx="548211" cy="467309"/>
          </a:xfrm>
        </p:spPr>
        <p:txBody>
          <a:bodyPr/>
          <a:lstStyle/>
          <a:p>
            <a:fld id="{59048FD7-9EFB-46E7-BEEF-BA929D3F9856}" type="slidenum">
              <a:rPr lang="en-US" smtClean="0"/>
              <a:t>8</a:t>
            </a:fld>
            <a:endParaRPr lang="en-US"/>
          </a:p>
        </p:txBody>
      </p:sp>
    </p:spTree>
    <p:extLst>
      <p:ext uri="{BB962C8B-B14F-4D97-AF65-F5344CB8AC3E}">
        <p14:creationId xmlns:p14="http://schemas.microsoft.com/office/powerpoint/2010/main" val="184412297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4775" y="285750"/>
            <a:ext cx="2224088" cy="1666875"/>
          </a:xfrm>
        </p:spPr>
      </p:sp>
      <p:sp>
        <p:nvSpPr>
          <p:cNvPr id="3" name="Notes Placeholder 2"/>
          <p:cNvSpPr>
            <a:spLocks noGrp="1"/>
          </p:cNvSpPr>
          <p:nvPr>
            <p:ph type="body" idx="1"/>
          </p:nvPr>
        </p:nvSpPr>
        <p:spPr>
          <a:xfrm>
            <a:off x="311987" y="2312959"/>
            <a:ext cx="6604580" cy="5664708"/>
          </a:xfrm>
        </p:spPr>
        <p:txBody>
          <a:bodyPr/>
          <a:lstStyle/>
          <a:p>
            <a:r>
              <a:rPr lang="en-US" b="1" dirty="0"/>
              <a:t>Items to Accomplish</a:t>
            </a:r>
            <a:endParaRPr lang="en-US" dirty="0"/>
          </a:p>
          <a:p>
            <a:r>
              <a:rPr lang="en-US" dirty="0"/>
              <a:t>The following should be done at these team meetings:</a:t>
            </a:r>
          </a:p>
          <a:p>
            <a:pPr marL="285750" lvl="0" indent="-285750">
              <a:buFont typeface="Arial" panose="020B0604020202020204" pitchFamily="34" charset="0"/>
              <a:buChar char="•"/>
            </a:pPr>
            <a:r>
              <a:rPr lang="en-US" dirty="0"/>
              <a:t>Evaluate the last roundtable.  Use the Start, Stop, Continue method mentioned earlier.</a:t>
            </a:r>
          </a:p>
          <a:p>
            <a:pPr marL="285750" lvl="0" indent="-285750">
              <a:buFont typeface="Arial" panose="020B0604020202020204" pitchFamily="34" charset="0"/>
              <a:buChar char="•"/>
            </a:pPr>
            <a:r>
              <a:rPr lang="en-US" dirty="0"/>
              <a:t>Review the Roundtable Support webpage (https://</a:t>
            </a:r>
            <a:r>
              <a:rPr lang="en-US" dirty="0" err="1"/>
              <a:t>www.scouting.org</a:t>
            </a:r>
            <a:r>
              <a:rPr lang="en-US" dirty="0"/>
              <a:t>/commissioners/roundtable-support/)  </a:t>
            </a:r>
          </a:p>
          <a:p>
            <a:pPr marL="285750" lvl="0" indent="-285750">
              <a:buFont typeface="Arial" panose="020B0604020202020204" pitchFamily="34" charset="0"/>
              <a:buChar char="•"/>
            </a:pPr>
            <a:r>
              <a:rPr lang="en-US" dirty="0"/>
              <a:t>For in-person roundtables, you should account for any pre-meeting activities or networking opportunities. </a:t>
            </a:r>
          </a:p>
          <a:p>
            <a:pPr marL="285750" lvl="0" indent="-285750">
              <a:buFont typeface="Arial" panose="020B0604020202020204" pitchFamily="34" charset="0"/>
              <a:buChar char="•"/>
            </a:pPr>
            <a:r>
              <a:rPr lang="en-US" dirty="0"/>
              <a:t>Make assignments to the team for all units contacted.</a:t>
            </a:r>
          </a:p>
          <a:p>
            <a:pPr marL="285750" lvl="0" indent="-285750">
              <a:buFont typeface="Arial" panose="020B0604020202020204" pitchFamily="34" charset="0"/>
              <a:buChar char="•"/>
            </a:pPr>
            <a:r>
              <a:rPr lang="en-US" dirty="0"/>
              <a:t>If you have one, discuss newsletter or promotion topics.</a:t>
            </a:r>
          </a:p>
          <a:p>
            <a:pPr marL="285750" lvl="0" indent="-285750">
              <a:buFont typeface="Arial" panose="020B0604020202020204" pitchFamily="34" charset="0"/>
              <a:buChar char="•"/>
            </a:pPr>
            <a:r>
              <a:rPr lang="en-US" dirty="0"/>
              <a:t>Prepare roundtable agenda.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80</a:t>
            </a:fld>
            <a:endParaRPr lang="en-US"/>
          </a:p>
        </p:txBody>
      </p:sp>
    </p:spTree>
    <p:extLst>
      <p:ext uri="{BB962C8B-B14F-4D97-AF65-F5344CB8AC3E}">
        <p14:creationId xmlns:p14="http://schemas.microsoft.com/office/powerpoint/2010/main" val="205346130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4775" y="285750"/>
            <a:ext cx="2222500" cy="1666875"/>
          </a:xfrm>
        </p:spPr>
      </p:sp>
      <p:sp>
        <p:nvSpPr>
          <p:cNvPr id="3" name="Notes Placeholder 2"/>
          <p:cNvSpPr>
            <a:spLocks noGrp="1"/>
          </p:cNvSpPr>
          <p:nvPr>
            <p:ph type="body" idx="1"/>
          </p:nvPr>
        </p:nvSpPr>
        <p:spPr>
          <a:xfrm>
            <a:off x="311988" y="2257780"/>
            <a:ext cx="6604580" cy="5664708"/>
          </a:xfrm>
        </p:spPr>
        <p:txBody>
          <a:bodyPr/>
          <a:lstStyle/>
          <a:p>
            <a:r>
              <a:rPr lang="en-US" b="1" dirty="0"/>
              <a:t>Planning Resources</a:t>
            </a:r>
          </a:p>
          <a:p>
            <a:r>
              <a:rPr lang="en-US" dirty="0"/>
              <a:t>Roundtable commissioners should be aware of the resources available to you as you plan your monthly program. </a:t>
            </a:r>
          </a:p>
          <a:p>
            <a:r>
              <a:rPr lang="en-US" dirty="0"/>
              <a:t>Such as:</a:t>
            </a:r>
          </a:p>
          <a:p>
            <a:pPr marL="285750" lvl="0" indent="-285750">
              <a:buFont typeface="Arial" panose="020B0604020202020204" pitchFamily="34" charset="0"/>
              <a:buChar char="•"/>
            </a:pPr>
            <a:r>
              <a:rPr lang="en-US" dirty="0"/>
              <a:t> Roundtable Support webpage</a:t>
            </a:r>
          </a:p>
          <a:p>
            <a:pPr marL="285750" lvl="0" indent="-285750">
              <a:buFont typeface="Arial" panose="020B0604020202020204" pitchFamily="34" charset="0"/>
              <a:buChar char="•"/>
            </a:pPr>
            <a:r>
              <a:rPr lang="en-US" dirty="0"/>
              <a:t> Scouting America literature</a:t>
            </a:r>
          </a:p>
          <a:p>
            <a:pPr marL="285750" lvl="0" indent="-285750">
              <a:buFont typeface="Arial" panose="020B0604020202020204" pitchFamily="34" charset="0"/>
              <a:buChar char="•"/>
            </a:pPr>
            <a:r>
              <a:rPr lang="en-US" dirty="0"/>
              <a:t> Material available locally from the council/district, and/or community.</a:t>
            </a:r>
          </a:p>
          <a:p>
            <a:r>
              <a:rPr lang="en-US" dirty="0"/>
              <a:t> </a:t>
            </a:r>
          </a:p>
          <a:p>
            <a:r>
              <a:rPr lang="en-US" dirty="0"/>
              <a:t>The Roundtable Support webpage is designed to help you plan successful roundtable programs for your district. This website is updated frequently and includes the key elements for the roundtable, as well as recommended times for each activity, to help you maintain a reliable schedule. </a:t>
            </a:r>
          </a:p>
          <a:p>
            <a:r>
              <a:rPr lang="en-US" dirty="0"/>
              <a:t> </a:t>
            </a:r>
          </a:p>
          <a:p>
            <a:r>
              <a:rPr lang="en-US" dirty="0"/>
              <a:t>Also included are Hot Topic plans that can be used flexibly to meet the needs of combined roundtable groups.</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81</a:t>
            </a:fld>
            <a:endParaRPr lang="en-US"/>
          </a:p>
        </p:txBody>
      </p:sp>
    </p:spTree>
    <p:extLst>
      <p:ext uri="{BB962C8B-B14F-4D97-AF65-F5344CB8AC3E}">
        <p14:creationId xmlns:p14="http://schemas.microsoft.com/office/powerpoint/2010/main" val="334152372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46363" y="419100"/>
            <a:ext cx="2219325" cy="1665288"/>
          </a:xfrm>
        </p:spPr>
      </p:sp>
      <p:sp>
        <p:nvSpPr>
          <p:cNvPr id="3" name="Notes Placeholder 2"/>
          <p:cNvSpPr>
            <a:spLocks noGrp="1"/>
          </p:cNvSpPr>
          <p:nvPr>
            <p:ph type="body" idx="1"/>
          </p:nvPr>
        </p:nvSpPr>
        <p:spPr>
          <a:xfrm>
            <a:off x="454047" y="2478497"/>
            <a:ext cx="6604580" cy="5664708"/>
          </a:xfrm>
        </p:spPr>
        <p:txBody>
          <a:bodyPr/>
          <a:lstStyle/>
          <a:p>
            <a:r>
              <a:rPr lang="en-US" b="1" dirty="0"/>
              <a:t>Additional Resources</a:t>
            </a:r>
          </a:p>
          <a:p>
            <a:r>
              <a:rPr lang="en-US" dirty="0"/>
              <a:t>Some great resources are available from Scouting America on the Program Support Resources page. It provides i</a:t>
            </a:r>
            <a:r>
              <a:rPr lang="en-US" b="0" i="0" dirty="0">
                <a:solidFill>
                  <a:srgbClr val="212121"/>
                </a:solidFill>
                <a:effectLst/>
              </a:rPr>
              <a:t>nformation and guidance on the latest changes in specific programs, such as Cub Scouts or Sea Scouts. Change is a constant throughout national-level programs, and disseminating this information is crucial to ensure high-quality programs for all Scouting America youth participants. This is a significant role of </a:t>
            </a:r>
            <a:r>
              <a:rPr lang="en-US" dirty="0">
                <a:solidFill>
                  <a:srgbClr val="212121"/>
                </a:solidFill>
              </a:rPr>
              <a:t>r</a:t>
            </a:r>
            <a:r>
              <a:rPr lang="en-US" b="0" i="0" dirty="0">
                <a:solidFill>
                  <a:srgbClr val="212121"/>
                </a:solidFill>
                <a:effectLst/>
              </a:rPr>
              <a:t>oundtable. </a:t>
            </a:r>
            <a:endParaRPr lang="en-US" dirty="0"/>
          </a:p>
          <a:p>
            <a:r>
              <a:rPr lang="en-US" dirty="0"/>
              <a:t> </a:t>
            </a:r>
          </a:p>
          <a:p>
            <a:r>
              <a:rPr lang="en-US" dirty="0"/>
              <a:t>The Scouting America commissioner webpage for Roundtable Support is an excellent resource for learning about new developments in the Roundtable world.</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Numerous private and public web and social media pages are also associated with all Scouting programs, including those specific to roundtable.</a:t>
            </a:r>
          </a:p>
          <a:p>
            <a:endParaRPr lang="en-US" dirty="0"/>
          </a:p>
          <a:p>
            <a:r>
              <a:rPr lang="en-US" b="1" kern="1200" dirty="0">
                <a:solidFill>
                  <a:srgbClr val="000000"/>
                </a:solidFill>
                <a:effectLst/>
                <a:ea typeface="Calibri" panose="020F0502020204030204" pitchFamily="34" charset="0"/>
                <a:cs typeface="Times New Roman" panose="02020603050405020304" pitchFamily="18" charset="0"/>
              </a:rPr>
              <a:t>Instructor Note:  </a:t>
            </a:r>
            <a:r>
              <a:rPr lang="en-US" b="1" i="1" kern="1200" dirty="0">
                <a:solidFill>
                  <a:srgbClr val="000000"/>
                </a:solidFill>
                <a:effectLst/>
                <a:ea typeface="Calibri" panose="020F0502020204030204" pitchFamily="34" charset="0"/>
                <a:cs typeface="Times New Roman" panose="02020603050405020304" pitchFamily="18" charset="0"/>
              </a:rPr>
              <a:t>Have the class scan the QR code on the slide</a:t>
            </a:r>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82</a:t>
            </a:fld>
            <a:endParaRPr lang="en-US"/>
          </a:p>
        </p:txBody>
      </p:sp>
    </p:spTree>
    <p:extLst>
      <p:ext uri="{BB962C8B-B14F-4D97-AF65-F5344CB8AC3E}">
        <p14:creationId xmlns:p14="http://schemas.microsoft.com/office/powerpoint/2010/main" val="40614977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374650"/>
            <a:ext cx="2222500" cy="1666875"/>
          </a:xfrm>
        </p:spPr>
      </p:sp>
      <p:sp>
        <p:nvSpPr>
          <p:cNvPr id="3" name="Notes Placeholder 2"/>
          <p:cNvSpPr>
            <a:spLocks noGrp="1"/>
          </p:cNvSpPr>
          <p:nvPr>
            <p:ph type="body" idx="1"/>
          </p:nvPr>
        </p:nvSpPr>
        <p:spPr>
          <a:xfrm>
            <a:off x="446521" y="2390211"/>
            <a:ext cx="6604580" cy="5664708"/>
          </a:xfrm>
        </p:spPr>
        <p:txBody>
          <a:bodyPr/>
          <a:lstStyle/>
          <a:p>
            <a:pPr defTabSz="966612">
              <a:defRPr/>
            </a:pPr>
            <a:r>
              <a:rPr lang="en-US" b="1" dirty="0"/>
              <a:t>Components of Roundtable</a:t>
            </a:r>
          </a:p>
          <a:p>
            <a:pPr defTabSz="966612">
              <a:defRPr/>
            </a:pPr>
            <a:r>
              <a:rPr lang="en-US" dirty="0"/>
              <a:t>The roundtable planning team needs to understand the major components of a roundtable.</a:t>
            </a:r>
          </a:p>
          <a:p>
            <a:endParaRPr lang="en-US" dirty="0">
              <a:cs typeface="Calibri"/>
            </a:endParaRPr>
          </a:p>
          <a:p>
            <a:pPr marL="0" marR="0" lvl="0" indent="-22860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It is helpful to note that there is a high degree of flexibility in managing a roundtable meeting.  Today, many councils and districts usually run roundtables in either 50, 60, or 75 minutes if a roundtable team decides not to use one of the topics or to take </a:t>
            </a:r>
            <a:r>
              <a:rPr lang="en-US" u="sng" kern="1200" dirty="0">
                <a:solidFill>
                  <a:srgbClr val="000000"/>
                </a:solidFill>
                <a:effectLst/>
                <a:ea typeface="Times New Roman" panose="02020603050405020304" pitchFamily="18" charset="0"/>
                <a:cs typeface="Times New Roman" panose="02020603050405020304" pitchFamily="18" charset="0"/>
              </a:rPr>
              <a:t>more time</a:t>
            </a:r>
            <a:r>
              <a:rPr lang="en-US" kern="1200" dirty="0">
                <a:solidFill>
                  <a:srgbClr val="000000"/>
                </a:solidFill>
                <a:effectLst/>
                <a:ea typeface="Times New Roman" panose="02020603050405020304" pitchFamily="18" charset="0"/>
                <a:cs typeface="Times New Roman" panose="02020603050405020304" pitchFamily="18" charset="0"/>
              </a:rPr>
              <a:t> than is suggested for another topic, that is </a:t>
            </a:r>
            <a:r>
              <a:rPr lang="en-US" u="sng" kern="1200" dirty="0">
                <a:solidFill>
                  <a:srgbClr val="000000"/>
                </a:solidFill>
                <a:effectLst/>
                <a:ea typeface="Times New Roman" panose="02020603050405020304" pitchFamily="18" charset="0"/>
                <a:cs typeface="Times New Roman" panose="02020603050405020304" pitchFamily="18" charset="0"/>
              </a:rPr>
              <a:t>entirely</a:t>
            </a:r>
            <a:r>
              <a:rPr lang="en-US" kern="1200" dirty="0">
                <a:solidFill>
                  <a:srgbClr val="000000"/>
                </a:solidFill>
                <a:effectLst/>
                <a:ea typeface="Times New Roman" panose="02020603050405020304" pitchFamily="18" charset="0"/>
                <a:cs typeface="Times New Roman" panose="02020603050405020304" pitchFamily="18" charset="0"/>
              </a:rPr>
              <a:t> acceptable. </a:t>
            </a:r>
            <a:endParaRPr lang="en-US" kern="1200" dirty="0">
              <a:solidFill>
                <a:srgbClr val="000000"/>
              </a:solidFill>
              <a:effectLst/>
              <a:ea typeface="Calibri" panose="020F0502020204030204" pitchFamily="34" charset="0"/>
            </a:endParaRPr>
          </a:p>
          <a:p>
            <a:pPr indent="-228600"/>
            <a:endParaRPr lang="en-US" b="0" dirty="0"/>
          </a:p>
          <a:p>
            <a:pPr marL="0" marR="0" lvl="0" indent="-22860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The overall intent of these time formats is to reinforce that roundtables can be tailored to meet the specific needs of local districts and councils. They have also been developed to provide a suggested outline, helping to establish structure and uniformity for your meetings while allowing for as much flexibility as needed, so that each council can meet its local needs. Encourage your roundtable teams to take advantage of how these new formats can be more time-efficient and provide meaningful benefits to your volunteers. </a:t>
            </a:r>
            <a:endParaRPr lang="en-US" kern="1200" dirty="0">
              <a:solidFill>
                <a:srgbClr val="000000"/>
              </a:solidFill>
              <a:effectLst/>
              <a:ea typeface="Calibri" panose="020F0502020204030204" pitchFamily="34" charset="0"/>
            </a:endParaRPr>
          </a:p>
          <a:p>
            <a:pPr indent="-228600"/>
            <a:endParaRPr lang="en-US" b="0" i="0" dirty="0"/>
          </a:p>
          <a:p>
            <a:pPr indent="-228600"/>
            <a:r>
              <a:rPr lang="en-US" b="0" i="0" dirty="0"/>
              <a:t>In a recent survey of commissioners, over 90% of respondents agreed that the new formats would work well for distributing and collecting information.  Additionally, 75% of the respondents agreed that the new format would be effective for program training and networking. </a:t>
            </a:r>
          </a:p>
          <a:p>
            <a:pPr indent="-228600"/>
            <a:endParaRPr lang="en-US" b="0" i="0" dirty="0"/>
          </a:p>
          <a:p>
            <a:pPr indent="-228600"/>
            <a:r>
              <a:rPr lang="en-US" b="0" i="0" dirty="0"/>
              <a:t>In another survey of unit leaders, the majority agreed that the new formats will enable roundtables to achieve their four core functions. </a:t>
            </a:r>
          </a:p>
          <a:p>
            <a:pPr indent="-228600"/>
            <a:endParaRPr lang="en-US" b="0" i="0" dirty="0"/>
          </a:p>
          <a:p>
            <a:pPr indent="-228600"/>
            <a:r>
              <a:rPr lang="en-US" b="0" i="0" dirty="0"/>
              <a:t>WRAP-UP: In summary, the new roundtable approach and virtual meeting tool are flexible and straightforward, utilizing a common approach, and meet all the needs that our volunteers expect from a roundtable. It also saves us all a most valuable resource—time! Given the experience many of you acquired during our shutdown periods, this new approach will be an easy and welcome transition for us going forward. </a:t>
            </a:r>
            <a:endParaRPr lang="en-US" b="0" i="0"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10"/>
          </p:nvPr>
        </p:nvSpPr>
        <p:spPr/>
        <p:txBody>
          <a:bodyPr/>
          <a:lstStyle/>
          <a:p>
            <a:fld id="{3ECE0401-FB33-44DA-B8A2-684F95F45102}" type="slidenum">
              <a:rPr lang="en-US" smtClean="0"/>
              <a:t>83</a:t>
            </a:fld>
            <a:endParaRPr lang="en-US"/>
          </a:p>
        </p:txBody>
      </p:sp>
    </p:spTree>
    <p:extLst>
      <p:ext uri="{BB962C8B-B14F-4D97-AF65-F5344CB8AC3E}">
        <p14:creationId xmlns:p14="http://schemas.microsoft.com/office/powerpoint/2010/main" val="279497985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22550" y="241300"/>
            <a:ext cx="2222500" cy="1666875"/>
          </a:xfrm>
        </p:spPr>
      </p:sp>
      <p:sp>
        <p:nvSpPr>
          <p:cNvPr id="3" name="Notes Placeholder 2"/>
          <p:cNvSpPr>
            <a:spLocks noGrp="1"/>
          </p:cNvSpPr>
          <p:nvPr>
            <p:ph type="body" idx="1"/>
          </p:nvPr>
        </p:nvSpPr>
        <p:spPr>
          <a:xfrm>
            <a:off x="431626" y="2202601"/>
            <a:ext cx="6604580" cy="5664708"/>
          </a:xfrm>
        </p:spPr>
        <p:txBody>
          <a:bodyPr/>
          <a:lstStyle/>
          <a:p>
            <a:r>
              <a:rPr lang="en-US" sz="1200" b="1" kern="1200" dirty="0">
                <a:solidFill>
                  <a:schemeClr val="tx1"/>
                </a:solidFill>
                <a:effectLst/>
                <a:latin typeface="+mn-lt"/>
                <a:ea typeface="+mn-ea"/>
                <a:cs typeface="+mn-cs"/>
              </a:rPr>
              <a:t>Opening</a:t>
            </a:r>
          </a:p>
          <a:p>
            <a:r>
              <a:rPr lang="en-US" sz="1200" kern="1200" dirty="0">
                <a:solidFill>
                  <a:schemeClr val="tx1"/>
                </a:solidFill>
                <a:effectLst/>
                <a:latin typeface="+mn-lt"/>
                <a:ea typeface="+mn-ea"/>
                <a:cs typeface="+mn-cs"/>
              </a:rPr>
              <a:t>All roundtables should begin with an opening. The opening is flexible and can include elements that the roundtable determines best fit the needs of the units and the district culture. Typical openings include a flag ceremony, the Scout Oath and Law, but can also include a song, prayer, icebreaker, announcements, and more.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 roundtable commissioner can use local units and leaders to complete the program for in-person meetings.  As part of the roundtable, roundtable commissioners will have access to video-based openings from the Roundtable Support webpage that they can use to open the meeting.  These are especially helpful in virtual roundtables. If the opening does not include those pieces, the roundtable commissioner can add them themselves or use a video from a previous month. The opening videos will be brief, leaving ample time for the roundtable commissioner to incorporate other programs as desired.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opening gives several opportunities to tailor the opening time to meet the needs of the council and district, such as: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Setting the stage for that month’s roundtable</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Being a “champion” for the program and highlighting council, district, and unit accomplishments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Networking is another great opportunity in the opening time </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Engaging in in-person or virtual icebreakers</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Not all of the examples above are necessary for a good opening. The roundtable commissioner should decide what is best for their roundtable and what aligns with the suggested timeframe. For the 50-minute version, the opening would last 8 minutes, and for the 75-minute version, it would last 10 minutes.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84</a:t>
            </a:fld>
            <a:endParaRPr lang="en-US"/>
          </a:p>
        </p:txBody>
      </p:sp>
    </p:spTree>
    <p:extLst>
      <p:ext uri="{BB962C8B-B14F-4D97-AF65-F5344CB8AC3E}">
        <p14:creationId xmlns:p14="http://schemas.microsoft.com/office/powerpoint/2010/main" val="10190321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Safety Moments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part of Scouting America’s commitment to safety, all meetings should begin with a safety moment. </a:t>
            </a:r>
            <a:r>
              <a:rPr lang="en-US" kern="1200" dirty="0">
                <a:solidFill>
                  <a:schemeClr val="tx1"/>
                </a:solidFill>
                <a:effectLst/>
                <a:latin typeface="+mn-lt"/>
                <a:ea typeface="+mn-ea"/>
                <a:cs typeface="+mn-cs"/>
              </a:rPr>
              <a:t>Introducing a safety moment to scout meetings is timely and relevant, as it helps mitigate risks and hazards and reminds youth and adults about youth protection policies.</a:t>
            </a:r>
          </a:p>
          <a:p>
            <a:endParaRPr lang="en-US" dirty="0"/>
          </a:p>
          <a:p>
            <a:r>
              <a:rPr lang="en-US" dirty="0"/>
              <a:t>Roundtable commissioners are encouraged to model and provide a safety moment that can be used by Scout leaders in their units or pertain to adult safety in Scouting. </a:t>
            </a:r>
          </a:p>
          <a:p>
            <a:r>
              <a:rPr lang="en-US" kern="1200" dirty="0">
                <a:solidFill>
                  <a:schemeClr val="tx1"/>
                </a:solidFill>
                <a:effectLst/>
                <a:latin typeface="+mn-lt"/>
                <a:ea typeface="+mn-ea"/>
                <a:cs typeface="+mn-cs"/>
              </a:rPr>
              <a:t> </a:t>
            </a:r>
          </a:p>
          <a:p>
            <a:r>
              <a:rPr lang="en-US" kern="1200" dirty="0">
                <a:solidFill>
                  <a:schemeClr val="tx1"/>
                </a:solidFill>
                <a:effectLst/>
                <a:latin typeface="+mn-lt"/>
                <a:ea typeface="+mn-ea"/>
                <a:cs typeface="+mn-cs"/>
              </a:rPr>
              <a:t>2-3-minute safety moment videos, or written safety moments, are available on the Roundtable Support webpage and will be provided for monthly roundtables, which you can view and discuss. You can also choose a safety topic appropriate to your activity, such as evacuation routes, hydration, knife safety, the buddy system, and youth protection.</a:t>
            </a:r>
          </a:p>
          <a:p>
            <a:r>
              <a:rPr lang="en-US" kern="1200" dirty="0">
                <a:solidFill>
                  <a:schemeClr val="tx1"/>
                </a:solidFill>
                <a:effectLst/>
                <a:latin typeface="+mn-lt"/>
                <a:ea typeface="+mn-ea"/>
                <a:cs typeface="+mn-cs"/>
              </a:rPr>
              <a:t> </a:t>
            </a:r>
          </a:p>
          <a:p>
            <a:r>
              <a:rPr lang="en-US" kern="1200" dirty="0">
                <a:solidFill>
                  <a:schemeClr val="tx1"/>
                </a:solidFill>
                <a:effectLst/>
                <a:latin typeface="+mn-lt"/>
                <a:ea typeface="+mn-ea"/>
                <a:cs typeface="+mn-cs"/>
              </a:rPr>
              <a:t>Hold a safety moment at the beginning of all Scouting meetings and activities to educate Scouts and leaders on potential risks and hazards, then engage in a fun and safe activity.</a:t>
            </a:r>
          </a:p>
          <a:p>
            <a:r>
              <a:rPr lang="en-US" b="1" kern="1200" dirty="0">
                <a:solidFill>
                  <a:schemeClr val="tx1"/>
                </a:solidFill>
                <a:effectLst/>
                <a:latin typeface="+mn-lt"/>
                <a:ea typeface="+mn-ea"/>
                <a:cs typeface="+mn-cs"/>
              </a:rPr>
              <a:t> </a:t>
            </a:r>
            <a:endParaRPr lang="en-US" kern="1200" dirty="0">
              <a:solidFill>
                <a:schemeClr val="tx1"/>
              </a:solidFill>
              <a:effectLst/>
              <a:latin typeface="+mn-lt"/>
              <a:ea typeface="+mn-ea"/>
              <a:cs typeface="+mn-cs"/>
            </a:endParaRPr>
          </a:p>
          <a:p>
            <a:endParaRPr lang="en-US" sz="1300" dirty="0"/>
          </a:p>
        </p:txBody>
      </p:sp>
      <p:sp>
        <p:nvSpPr>
          <p:cNvPr id="4" name="Slide Number Placeholder 3"/>
          <p:cNvSpPr>
            <a:spLocks noGrp="1"/>
          </p:cNvSpPr>
          <p:nvPr>
            <p:ph type="sldNum" sz="quarter" idx="10"/>
          </p:nvPr>
        </p:nvSpPr>
        <p:spPr/>
        <p:txBody>
          <a:bodyPr/>
          <a:lstStyle/>
          <a:p>
            <a:fld id="{3ECE0401-FB33-44DA-B8A2-684F95F45102}" type="slidenum">
              <a:rPr lang="en-US" smtClean="0"/>
              <a:t>85</a:t>
            </a:fld>
            <a:endParaRPr lang="en-US"/>
          </a:p>
        </p:txBody>
      </p:sp>
    </p:spTree>
    <p:extLst>
      <p:ext uri="{BB962C8B-B14F-4D97-AF65-F5344CB8AC3E}">
        <p14:creationId xmlns:p14="http://schemas.microsoft.com/office/powerpoint/2010/main" val="1702140850"/>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A05647-663D-0800-1461-BB7ED26F8F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CA531F-7FD8-C7AF-92DF-89135EBD72D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0E4CAC1-0169-ED8B-2E27-9FDD022972F0}"/>
              </a:ext>
            </a:extLst>
          </p:cNvPr>
          <p:cNvSpPr>
            <a:spLocks noGrp="1"/>
          </p:cNvSpPr>
          <p:nvPr>
            <p:ph type="body" idx="1"/>
          </p:nvPr>
        </p:nvSpPr>
        <p:spPr/>
        <p:txBody>
          <a:bodyPr/>
          <a:lstStyle/>
          <a:p>
            <a:r>
              <a:rPr lang="en-US" b="1" kern="1200" dirty="0">
                <a:solidFill>
                  <a:schemeClr val="tx1"/>
                </a:solidFill>
                <a:effectLst/>
                <a:latin typeface="+mn-lt"/>
                <a:ea typeface="+mn-ea"/>
                <a:cs typeface="+mn-cs"/>
              </a:rPr>
              <a:t>Membership Moments</a:t>
            </a:r>
          </a:p>
          <a:p>
            <a:r>
              <a:rPr lang="en-US" b="0" kern="1200" dirty="0">
                <a:solidFill>
                  <a:schemeClr val="tx1"/>
                </a:solidFill>
                <a:effectLst/>
                <a:latin typeface="+mn-lt"/>
                <a:ea typeface="+mn-ea"/>
                <a:cs typeface="+mn-cs"/>
              </a:rPr>
              <a:t>Membership moments are new to the roundtable schedule and are designed to provide unit leaders with a brief idea for membership, recruiting, or retention idea that they can implement immediately. They are specifically designed to be easily readable and shareable during the roundtable.</a:t>
            </a:r>
          </a:p>
          <a:p>
            <a:endParaRPr lang="en-US" b="0" kern="1200" dirty="0">
              <a:solidFill>
                <a:schemeClr val="tx1"/>
              </a:solidFill>
              <a:effectLst/>
              <a:latin typeface="+mn-lt"/>
              <a:ea typeface="+mn-ea"/>
              <a:cs typeface="+mn-cs"/>
            </a:endParaRPr>
          </a:p>
          <a:p>
            <a:r>
              <a:rPr lang="en-US" b="0" kern="1200" dirty="0">
                <a:solidFill>
                  <a:schemeClr val="tx1"/>
                </a:solidFill>
                <a:effectLst/>
                <a:latin typeface="+mn-lt"/>
                <a:ea typeface="+mn-ea"/>
                <a:cs typeface="+mn-cs"/>
              </a:rPr>
              <a:t>Roundtable commissioners can ask a specific assistant RTC to deliver the membership moment, or they can ask the district membership chair to share the message.</a:t>
            </a:r>
          </a:p>
          <a:p>
            <a:endParaRPr lang="en-US" b="0" kern="1200" dirty="0">
              <a:solidFill>
                <a:schemeClr val="tx1"/>
              </a:solidFill>
              <a:effectLst/>
              <a:latin typeface="+mn-lt"/>
              <a:ea typeface="+mn-ea"/>
              <a:cs typeface="+mn-cs"/>
            </a:endParaRPr>
          </a:p>
          <a:p>
            <a:r>
              <a:rPr lang="en-US" b="0" kern="1200" dirty="0">
                <a:solidFill>
                  <a:schemeClr val="tx1"/>
                </a:solidFill>
                <a:effectLst/>
                <a:latin typeface="+mn-lt"/>
                <a:ea typeface="+mn-ea"/>
                <a:cs typeface="+mn-cs"/>
              </a:rPr>
              <a:t>Membership moments are updated regularly at https://www.scouting.org/commissioners/roundtable-support/roundtable-planning-resources/ and include ideas for every program level. Roundtable commissioners can also create their own membership moment based on local events.</a:t>
            </a:r>
          </a:p>
          <a:p>
            <a:endParaRPr lang="en-US" b="0" kern="1200" dirty="0">
              <a:solidFill>
                <a:schemeClr val="tx1"/>
              </a:solidFill>
              <a:effectLst/>
              <a:latin typeface="+mn-lt"/>
              <a:ea typeface="+mn-ea"/>
              <a:cs typeface="+mn-cs"/>
            </a:endParaRPr>
          </a:p>
          <a:p>
            <a:endParaRPr lang="en-US" sz="1300" dirty="0"/>
          </a:p>
        </p:txBody>
      </p:sp>
      <p:sp>
        <p:nvSpPr>
          <p:cNvPr id="4" name="Slide Number Placeholder 3">
            <a:extLst>
              <a:ext uri="{FF2B5EF4-FFF2-40B4-BE49-F238E27FC236}">
                <a16:creationId xmlns:a16="http://schemas.microsoft.com/office/drawing/2014/main" id="{A28CA896-A3B6-1FBF-DDF6-CB1A60367104}"/>
              </a:ext>
            </a:extLst>
          </p:cNvPr>
          <p:cNvSpPr>
            <a:spLocks noGrp="1"/>
          </p:cNvSpPr>
          <p:nvPr>
            <p:ph type="sldNum" sz="quarter" idx="10"/>
          </p:nvPr>
        </p:nvSpPr>
        <p:spPr/>
        <p:txBody>
          <a:bodyPr/>
          <a:lstStyle/>
          <a:p>
            <a:fld id="{3ECE0401-FB33-44DA-B8A2-684F95F45102}" type="slidenum">
              <a:rPr lang="en-US" smtClean="0"/>
              <a:t>86</a:t>
            </a:fld>
            <a:endParaRPr lang="en-US"/>
          </a:p>
        </p:txBody>
      </p:sp>
    </p:spTree>
    <p:extLst>
      <p:ext uri="{BB962C8B-B14F-4D97-AF65-F5344CB8AC3E}">
        <p14:creationId xmlns:p14="http://schemas.microsoft.com/office/powerpoint/2010/main" val="3143764886"/>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1438" y="285750"/>
            <a:ext cx="2222500" cy="1666875"/>
          </a:xfrm>
        </p:spPr>
      </p:sp>
      <p:sp>
        <p:nvSpPr>
          <p:cNvPr id="3" name="Notes Placeholder 2"/>
          <p:cNvSpPr>
            <a:spLocks noGrp="1"/>
          </p:cNvSpPr>
          <p:nvPr>
            <p:ph type="body" idx="1"/>
          </p:nvPr>
        </p:nvSpPr>
        <p:spPr>
          <a:xfrm>
            <a:off x="420414" y="2224673"/>
            <a:ext cx="6604580" cy="5664708"/>
          </a:xfrm>
        </p:spPr>
        <p:txBody>
          <a:bodyPr/>
          <a:lstStyle/>
          <a:p>
            <a:r>
              <a:rPr lang="en-US" b="1" dirty="0"/>
              <a:t>Hot Topics</a:t>
            </a:r>
          </a:p>
          <a:p>
            <a:r>
              <a:rPr lang="en-US" dirty="0"/>
              <a:t>Hot Topics are exactly that. A topic that is important, timely, and relevant in Scouting across all program levels. </a:t>
            </a:r>
          </a:p>
          <a:p>
            <a:endParaRPr lang="en-US" dirty="0"/>
          </a:p>
          <a:p>
            <a:r>
              <a:rPr lang="en-US" dirty="0"/>
              <a:t>These hot topics will run 5-20 minutes, depending on the topic and the length of the roundtable program (50 minutes or 75 minutes)</a:t>
            </a:r>
          </a:p>
          <a:p>
            <a:endParaRPr lang="en-US" dirty="0"/>
          </a:p>
          <a:p>
            <a:r>
              <a:rPr lang="en-US" dirty="0"/>
              <a:t>Hot Topics can be sourced from the roundtable support page or local council information that significantly impacts local Scouting or requires immediate volunteer action (such as program changes, new membership recruitment tools, fee changes, or new opportunities). These hot topics will be supported by videos from the National Service Center or other National Service Center resources announced during roundtables and later distributed via handouts, website postings, emails, and other means.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With the support of their local district and council professionals, the roundtable commissioner will ensure that these hot topics are clearly presented. </a:t>
            </a:r>
            <a:endParaRPr lang="en-US" kern="1200" dirty="0">
              <a:solidFill>
                <a:srgbClr val="000000"/>
              </a:solidFill>
              <a:effectLst/>
              <a:ea typeface="Calibri" panose="020F0502020204030204" pitchFamily="34" charset="0"/>
            </a:endParaRPr>
          </a:p>
          <a:p>
            <a:endParaRPr lang="en-US" dirty="0"/>
          </a:p>
          <a:p>
            <a:r>
              <a:rPr lang="en-US" dirty="0"/>
              <a:t>The hot topics component of the roundtable provides Cub Scout, Scouts BSA, and Venturing leaders with significant information they will need to lead their units to success and grow and improve their programs.</a:t>
            </a:r>
          </a:p>
        </p:txBody>
      </p:sp>
      <p:sp>
        <p:nvSpPr>
          <p:cNvPr id="4" name="Slide Number Placeholder 3"/>
          <p:cNvSpPr>
            <a:spLocks noGrp="1"/>
          </p:cNvSpPr>
          <p:nvPr>
            <p:ph type="sldNum" sz="quarter" idx="10"/>
          </p:nvPr>
        </p:nvSpPr>
        <p:spPr/>
        <p:txBody>
          <a:bodyPr/>
          <a:lstStyle/>
          <a:p>
            <a:fld id="{3ECE0401-FB33-44DA-B8A2-684F95F45102}" type="slidenum">
              <a:rPr lang="en-US" smtClean="0"/>
              <a:t>87</a:t>
            </a:fld>
            <a:endParaRPr lang="en-US"/>
          </a:p>
        </p:txBody>
      </p:sp>
    </p:spTree>
    <p:extLst>
      <p:ext uri="{BB962C8B-B14F-4D97-AF65-F5344CB8AC3E}">
        <p14:creationId xmlns:p14="http://schemas.microsoft.com/office/powerpoint/2010/main" val="69365764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7300" y="320675"/>
            <a:ext cx="2219325" cy="1665288"/>
          </a:xfrm>
        </p:spPr>
      </p:sp>
      <p:sp>
        <p:nvSpPr>
          <p:cNvPr id="3" name="Notes Placeholder 2"/>
          <p:cNvSpPr>
            <a:spLocks noGrp="1"/>
          </p:cNvSpPr>
          <p:nvPr>
            <p:ph type="body" idx="1"/>
          </p:nvPr>
        </p:nvSpPr>
        <p:spPr>
          <a:xfrm>
            <a:off x="334409" y="2224673"/>
            <a:ext cx="6604580" cy="5664708"/>
          </a:xfrm>
        </p:spPr>
        <p:txBody>
          <a:bodyPr/>
          <a:lstStyle/>
          <a:p>
            <a:r>
              <a:rPr lang="en-US" sz="1200" b="1" kern="1200" dirty="0">
                <a:solidFill>
                  <a:schemeClr val="tx1"/>
                </a:solidFill>
                <a:effectLst/>
                <a:latin typeface="+mn-lt"/>
                <a:ea typeface="+mn-ea"/>
                <a:cs typeface="+mn-cs"/>
              </a:rPr>
              <a:t>Program-Specific Breakouts</a:t>
            </a:r>
          </a:p>
          <a:p>
            <a:r>
              <a:rPr lang="en-US" sz="1200" kern="1200" dirty="0">
                <a:solidFill>
                  <a:schemeClr val="tx1"/>
                </a:solidFill>
                <a:effectLst/>
                <a:latin typeface="+mn-lt"/>
                <a:ea typeface="+mn-ea"/>
                <a:cs typeface="+mn-cs"/>
              </a:rPr>
              <a:t>The goal of the program-specific breakout portion of roundtable is to provide Scouters with information they can take back to their home units, ultimately to bring a better program to the youth they serve.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Roundtable Support webpage will offer suggested program-specific topics, which will be frequently updated to provide roundtable commissioners with fresh, new content.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roundtable commissioner will play a crucial role in these program-specific breakouts, serving as a guide or facilitator of discussion. Following the brief introductory video by a subject matter expert, the roundtable commissioner will lead the breakout session, driving home the topic at hand while engaging the attendees.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essence, the program-specific breakout session provides Cub Scout and Scouts BSA leaders with the information they need to be successful in their units. After all, every Scout deserves a trained leader. Equipped with a new skill, Scouters will be better able to act!</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meeting is virtual or hybrid, many online virtual meeting platforms, such as Zoom, provide a very convenient function for breakout rooms that will be helpful for both the Cub Scout and Scouts BSA breakout training and discussion portions of the virtual roundtable. </a:t>
            </a:r>
          </a:p>
          <a:p>
            <a:r>
              <a:rPr lang="en-US" sz="1300" dirty="0"/>
              <a:t> </a:t>
            </a:r>
          </a:p>
        </p:txBody>
      </p:sp>
      <p:sp>
        <p:nvSpPr>
          <p:cNvPr id="4" name="Slide Number Placeholder 3"/>
          <p:cNvSpPr>
            <a:spLocks noGrp="1"/>
          </p:cNvSpPr>
          <p:nvPr>
            <p:ph type="sldNum" sz="quarter" idx="10"/>
          </p:nvPr>
        </p:nvSpPr>
        <p:spPr/>
        <p:txBody>
          <a:bodyPr/>
          <a:lstStyle/>
          <a:p>
            <a:fld id="{3ECE0401-FB33-44DA-B8A2-684F95F45102}" type="slidenum">
              <a:rPr lang="en-US" smtClean="0"/>
              <a:t>88</a:t>
            </a:fld>
            <a:endParaRPr lang="en-US"/>
          </a:p>
        </p:txBody>
      </p:sp>
    </p:spTree>
    <p:extLst>
      <p:ext uri="{BB962C8B-B14F-4D97-AF65-F5344CB8AC3E}">
        <p14:creationId xmlns:p14="http://schemas.microsoft.com/office/powerpoint/2010/main" val="259763821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Closing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It’s easy to</a:t>
            </a:r>
            <a:r>
              <a:rPr lang="en-US" kern="1200" dirty="0">
                <a:solidFill>
                  <a:schemeClr val="tx1"/>
                </a:solidFill>
                <a:effectLst/>
                <a:ea typeface="+mn-ea"/>
                <a:cs typeface="+mn-cs"/>
              </a:rPr>
              <a:t> rush through—or even skip—a meeting’s closing when you notice the clock. However, there are some compelling reasons to ensure you allocate time for a thoughtful closing before your participants log off or head home.</a:t>
            </a:r>
          </a:p>
          <a:p>
            <a:pPr marL="628650" lvl="1" indent="-171450">
              <a:buFont typeface="Arial" panose="020B0604020202020204" pitchFamily="34" charset="0"/>
              <a:buChar char="•"/>
            </a:pPr>
            <a:r>
              <a:rPr lang="en-US" kern="1200" baseline="0" dirty="0">
                <a:solidFill>
                  <a:schemeClr val="tx1"/>
                </a:solidFill>
                <a:effectLst/>
                <a:ea typeface="+mn-ea"/>
                <a:cs typeface="+mn-cs"/>
              </a:rPr>
              <a:t>The </a:t>
            </a:r>
            <a:r>
              <a:rPr lang="en-US" dirty="0"/>
              <a:t>roundtable</a:t>
            </a:r>
            <a:r>
              <a:rPr lang="en-US" baseline="0" dirty="0"/>
              <a:t> c</a:t>
            </a:r>
            <a:r>
              <a:rPr lang="en-US" dirty="0"/>
              <a:t>losing is a time to bring everyone back together</a:t>
            </a:r>
            <a:endParaRPr lang="en-US" kern="1200" dirty="0">
              <a:solidFill>
                <a:schemeClr val="tx1"/>
              </a:solidFill>
              <a:effectLst/>
              <a:ea typeface="+mn-ea"/>
              <a:cs typeface="+mn-cs"/>
            </a:endParaRPr>
          </a:p>
          <a:p>
            <a:pPr marL="628650" lvl="1" indent="-171450">
              <a:buFont typeface="Arial" panose="020B0604020202020204" pitchFamily="34" charset="0"/>
              <a:buChar char="•"/>
            </a:pPr>
            <a:r>
              <a:rPr lang="en-US" dirty="0"/>
              <a:t>This is also a time to</a:t>
            </a:r>
            <a:r>
              <a:rPr lang="en-US" baseline="0" dirty="0"/>
              <a:t> </a:t>
            </a:r>
            <a:r>
              <a:rPr lang="en-US" dirty="0"/>
              <a:t>share an inspirational moment or final</a:t>
            </a:r>
            <a:r>
              <a:rPr lang="en-US" baseline="0" dirty="0"/>
              <a:t> reflection that sends your Scouters out on a high note and motivates and inspires them.</a:t>
            </a:r>
            <a:r>
              <a:rPr lang="en-US" b="0" i="1" dirty="0"/>
              <a:t> </a:t>
            </a:r>
          </a:p>
          <a:p>
            <a:pPr marL="1085850" lvl="2" indent="-171450">
              <a:buFont typeface="Arial" panose="020B0604020202020204" pitchFamily="34" charset="0"/>
              <a:buChar char="•"/>
            </a:pPr>
            <a:r>
              <a:rPr lang="en-US" kern="1200" dirty="0">
                <a:solidFill>
                  <a:schemeClr val="tx1"/>
                </a:solidFill>
                <a:effectLst/>
                <a:ea typeface="+mn-ea"/>
                <a:cs typeface="+mn-cs"/>
              </a:rPr>
              <a:t>You can do this with a video from the National Service Center so</a:t>
            </a:r>
            <a:r>
              <a:rPr lang="en-US" kern="1200" baseline="0" dirty="0">
                <a:solidFill>
                  <a:schemeClr val="tx1"/>
                </a:solidFill>
                <a:effectLst/>
                <a:ea typeface="+mn-ea"/>
                <a:cs typeface="+mn-cs"/>
              </a:rPr>
              <a:t> your Scouters hear reflections from local volunteers nationwide.</a:t>
            </a:r>
          </a:p>
          <a:p>
            <a:pPr marL="1085850" lvl="2" indent="-171450">
              <a:buFont typeface="Arial" panose="020B0604020202020204" pitchFamily="34" charset="0"/>
              <a:buChar char="•"/>
            </a:pPr>
            <a:r>
              <a:rPr lang="en-US" kern="1200" baseline="0" dirty="0">
                <a:solidFill>
                  <a:schemeClr val="tx1"/>
                </a:solidFill>
                <a:effectLst/>
                <a:ea typeface="+mn-ea"/>
                <a:cs typeface="+mn-cs"/>
              </a:rPr>
              <a:t>Suggested closings are on the Roundtable Planning Resources webpage, and more content is being developed constantly.</a:t>
            </a: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kern="1200" dirty="0">
                <a:solidFill>
                  <a:srgbClr val="404040"/>
                </a:solidFill>
                <a:effectLst/>
                <a:ea typeface="Times New Roman" panose="02020603050405020304" pitchFamily="18" charset="0"/>
                <a:cs typeface="Times New Roman" panose="02020603050405020304" pitchFamily="18" charset="0"/>
              </a:rPr>
              <a:t>Of course, you can develop your own closing or continue any closing traditions you may have.</a:t>
            </a:r>
            <a:endParaRPr lang="en-US" b="0" i="0" u="none" kern="1200" baseline="0" dirty="0">
              <a:solidFill>
                <a:srgbClr val="404040"/>
              </a:solidFill>
              <a:effectLst/>
              <a:ea typeface="Times New Roman" panose="02020603050405020304" pitchFamily="18" charset="0"/>
              <a:cs typeface="Times New Roman" panose="02020603050405020304" pitchFamily="18" charset="0"/>
            </a:endParaRPr>
          </a:p>
          <a:p>
            <a:pPr marL="1085850" marR="0" lvl="2"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u="none" baseline="0" dirty="0"/>
              <a:t>Finally, a satisfying closing is an important part of motivating Scouters to attend roundtable again next time. </a:t>
            </a:r>
            <a:endParaRPr lang="en-US" b="0" i="0" u="none" dirty="0"/>
          </a:p>
          <a:p>
            <a:endParaRPr lang="en-US" b="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kern="1200" dirty="0">
                <a:solidFill>
                  <a:srgbClr val="000000"/>
                </a:solidFill>
                <a:effectLst/>
                <a:ea typeface="Times New Roman" panose="02020603050405020304" pitchFamily="18" charset="0"/>
                <a:cs typeface="Times New Roman" panose="02020603050405020304" pitchFamily="18" charset="0"/>
              </a:rPr>
              <a:t>A good closing doesn’t have to be extended. The 50-, 60-, and 75-minute roundtable formats allot 5 minutes for this final, brief, and motivating thought. </a:t>
            </a:r>
            <a:endParaRPr lang="en-US" kern="1200" dirty="0">
              <a:solidFill>
                <a:srgbClr val="000000"/>
              </a:solidFill>
              <a:effectLst/>
              <a:ea typeface="Calibri" panose="020F0502020204030204" pitchFamily="34" charset="0"/>
            </a:endParaRPr>
          </a:p>
          <a:p>
            <a:endParaRPr lang="en-US" b="1" kern="1200" dirty="0">
              <a:solidFill>
                <a:schemeClr val="tx1"/>
              </a:solidFill>
              <a:effectLst/>
              <a:ea typeface="+mn-ea"/>
              <a:cs typeface="+mn-cs"/>
            </a:endParaRPr>
          </a:p>
          <a:p>
            <a:r>
              <a:rPr lang="en-US" kern="1200" dirty="0">
                <a:solidFill>
                  <a:schemeClr val="tx1"/>
                </a:solidFill>
                <a:effectLst/>
                <a:ea typeface="+mn-ea"/>
                <a:cs typeface="+mn-cs"/>
              </a:rPr>
              <a:t>In short, wrap up your roundtable with a motivating closing and you’ll send your volunteers back to their units with both the </a:t>
            </a:r>
            <a:r>
              <a:rPr lang="en-US" i="1" kern="1200" dirty="0">
                <a:solidFill>
                  <a:schemeClr val="tx1"/>
                </a:solidFill>
                <a:effectLst/>
                <a:ea typeface="+mn-ea"/>
                <a:cs typeface="+mn-cs"/>
              </a:rPr>
              <a:t>skill</a:t>
            </a:r>
            <a:r>
              <a:rPr lang="en-US" kern="1200" dirty="0">
                <a:solidFill>
                  <a:schemeClr val="tx1"/>
                </a:solidFill>
                <a:effectLst/>
                <a:ea typeface="+mn-ea"/>
                <a:cs typeface="+mn-cs"/>
              </a:rPr>
              <a:t> and the </a:t>
            </a:r>
            <a:r>
              <a:rPr lang="en-US" i="1" kern="1200" dirty="0">
                <a:solidFill>
                  <a:schemeClr val="tx1"/>
                </a:solidFill>
                <a:effectLst/>
                <a:ea typeface="+mn-ea"/>
                <a:cs typeface="+mn-cs"/>
              </a:rPr>
              <a:t>will</a:t>
            </a:r>
            <a:r>
              <a:rPr lang="en-US" kern="1200" dirty="0">
                <a:solidFill>
                  <a:schemeClr val="tx1"/>
                </a:solidFill>
                <a:effectLst/>
                <a:ea typeface="+mn-ea"/>
                <a:cs typeface="+mn-cs"/>
              </a:rPr>
              <a:t> to deliver a great program.</a:t>
            </a:r>
          </a:p>
          <a:p>
            <a:endParaRPr lang="en-US" b="1" i="1" dirty="0"/>
          </a:p>
        </p:txBody>
      </p:sp>
      <p:sp>
        <p:nvSpPr>
          <p:cNvPr id="4" name="Slide Number Placeholder 3"/>
          <p:cNvSpPr>
            <a:spLocks noGrp="1"/>
          </p:cNvSpPr>
          <p:nvPr>
            <p:ph type="sldNum" sz="quarter" idx="5"/>
          </p:nvPr>
        </p:nvSpPr>
        <p:spPr/>
        <p:txBody>
          <a:bodyPr/>
          <a:lstStyle/>
          <a:p>
            <a:fld id="{3ECE0401-FB33-44DA-B8A2-684F95F45102}" type="slidenum">
              <a:rPr lang="en-US" smtClean="0"/>
              <a:t>89</a:t>
            </a:fld>
            <a:endParaRPr lang="en-US"/>
          </a:p>
        </p:txBody>
      </p:sp>
    </p:spTree>
    <p:extLst>
      <p:ext uri="{BB962C8B-B14F-4D97-AF65-F5344CB8AC3E}">
        <p14:creationId xmlns:p14="http://schemas.microsoft.com/office/powerpoint/2010/main" val="728491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955800" y="390525"/>
            <a:ext cx="2946400" cy="2209800"/>
          </a:xfrm>
        </p:spPr>
      </p:sp>
      <p:sp>
        <p:nvSpPr>
          <p:cNvPr id="3" name="Notes Placeholder 2"/>
          <p:cNvSpPr>
            <a:spLocks noGrp="1"/>
          </p:cNvSpPr>
          <p:nvPr>
            <p:ph type="body" idx="1"/>
          </p:nvPr>
        </p:nvSpPr>
        <p:spPr>
          <a:xfrm>
            <a:off x="685800" y="2873090"/>
            <a:ext cx="5486400" cy="5276540"/>
          </a:xfrm>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i="0" dirty="0">
                <a:solidFill>
                  <a:srgbClr val="0D0D0D"/>
                </a:solidFill>
                <a:effectLst/>
                <a:highlight>
                  <a:srgbClr val="FFFFFF"/>
                </a:highlight>
                <a:latin typeface="Calibri" panose="020F0502020204030204" pitchFamily="34" charset="0"/>
                <a:ea typeface="Calibri" panose="020F0502020204030204" pitchFamily="34" charset="0"/>
                <a:cs typeface="Calibri" panose="020F0502020204030204" pitchFamily="34" charset="0"/>
              </a:rPr>
              <a:t>Unit Conversations</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Conversations are the focal point of our operations. While we may not have the opportunity to engage in in-depth discussions at every interaction, commissioners should be prepared to discuss objective unit information, such as activities, membership, and training. </a:t>
            </a:r>
          </a:p>
          <a:p>
            <a:pPr marL="0" indent="0"/>
            <a:r>
              <a:rPr lang="en-US" sz="1200" b="0" i="0" u="none" strike="noStrike" cap="none" dirty="0">
                <a:solidFill>
                  <a:schemeClr val="dk1"/>
                </a:solidFill>
                <a:effectLst/>
                <a:highlight>
                  <a:srgbClr val="FFFFFF"/>
                </a:highlight>
                <a:latin typeface="Calibri" panose="020F0502020204030204" pitchFamily="34" charset="0"/>
                <a:ea typeface="Calibri" panose="020F0502020204030204" pitchFamily="34" charset="0"/>
                <a:cs typeface="Calibri" panose="020F0502020204030204" pitchFamily="34" charset="0"/>
                <a:sym typeface="Arial"/>
              </a:rPr>
              <a:t> </a:t>
            </a: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sz="1200" kern="1200" dirty="0">
                <a:solidFill>
                  <a:schemeClr val="tx1"/>
                </a:solidFill>
                <a:effectLst/>
                <a:highlight>
                  <a:srgbClr val="FFFFFF"/>
                </a:highlight>
                <a:latin typeface="+mn-lt"/>
                <a:ea typeface="+mn-ea"/>
                <a:cs typeface="+mn-cs"/>
              </a:rPr>
              <a:t>We need to build relationships through focused conversations to better understand unit dynamics and operations, enabling commissioners to serve and support the unit more effectively by meeting their needs and offering assistance.</a:t>
            </a:r>
            <a:endParaRPr lang="en-US" sz="1400" dirty="0"/>
          </a:p>
        </p:txBody>
      </p:sp>
      <p:sp>
        <p:nvSpPr>
          <p:cNvPr id="4" name="Slide Number Placeholder 3"/>
          <p:cNvSpPr>
            <a:spLocks noGrp="1"/>
          </p:cNvSpPr>
          <p:nvPr>
            <p:ph type="sldNum" sz="quarter" idx="5"/>
          </p:nvPr>
        </p:nvSpPr>
        <p:spPr>
          <a:xfrm>
            <a:off x="6331352" y="8846554"/>
            <a:ext cx="525062" cy="467309"/>
          </a:xfrm>
        </p:spPr>
        <p:txBody>
          <a:bodyPr/>
          <a:lstStyle/>
          <a:p>
            <a:fld id="{59048FD7-9EFB-46E7-BEEF-BA929D3F9856}" type="slidenum">
              <a:rPr lang="en-US" smtClean="0"/>
              <a:t>9</a:t>
            </a:fld>
            <a:endParaRPr lang="en-US"/>
          </a:p>
        </p:txBody>
      </p:sp>
    </p:spTree>
    <p:extLst>
      <p:ext uri="{BB962C8B-B14F-4D97-AF65-F5344CB8AC3E}">
        <p14:creationId xmlns:p14="http://schemas.microsoft.com/office/powerpoint/2010/main" val="382908497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b="1" kern="1200" dirty="0">
                <a:solidFill>
                  <a:srgbClr val="000000"/>
                </a:solidFill>
                <a:effectLst/>
                <a:ea typeface="Times New Roman" panose="02020603050405020304" pitchFamily="18" charset="0"/>
                <a:cs typeface="Times New Roman" panose="02020603050405020304" pitchFamily="18" charset="0"/>
              </a:rPr>
              <a:t>Networking Time</a:t>
            </a: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In many cases, before and after the monthly roundtable, Scouters enjoy sharing information and starting and/or continuing conversations related to Scouting or one of the topics discussed during the roundtable. </a:t>
            </a:r>
            <a:endParaRPr lang="en-US" kern="1200" dirty="0">
              <a:solidFill>
                <a:srgbClr val="000000"/>
              </a:solidFill>
              <a:effectLst/>
              <a:ea typeface="Calibri" panose="020F0502020204030204" pitchFamily="34" charset="0"/>
            </a:endParaRPr>
          </a:p>
          <a:p>
            <a:pPr marL="0" marR="0">
              <a:spcBef>
                <a:spcPts val="0"/>
              </a:spcBef>
              <a:spcAft>
                <a:spcPts val="0"/>
              </a:spcAft>
            </a:pPr>
            <a:r>
              <a:rPr lang="en-US" kern="1200" dirty="0">
                <a:solidFill>
                  <a:srgbClr val="000000"/>
                </a:solidFill>
                <a:effectLst/>
                <a:ea typeface="Times New Roman" panose="02020603050405020304" pitchFamily="18" charset="0"/>
                <a:cs typeface="Times New Roman" panose="02020603050405020304" pitchFamily="18" charset="0"/>
              </a:rPr>
              <a:t> </a:t>
            </a:r>
            <a:endParaRPr lang="en-US" kern="1200" dirty="0">
              <a:solidFill>
                <a:srgbClr val="000000"/>
              </a:solidFill>
              <a:effectLst/>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this in mind, it is recommended to open a virtual roundtable room 15 minutes before the scheduled meeting start time and then leave the room open for up to 15 minutes after the scheduled roundtable has ended. This will allow for the back-and-forth discussion many Scouters find useful, AND fulfill one of the four purposes of a roundtable. </a:t>
            </a:r>
          </a:p>
          <a:p>
            <a:endParaRPr lang="en-US" dirty="0"/>
          </a:p>
          <a:p>
            <a:r>
              <a:rPr lang="en-US" dirty="0"/>
              <a:t>In an in-person roundtable, the roundtable team should arrange to open the meeting space 15 minutes early and leave it open after the meeting has ended. This will likely happen organically, as the setup and takedown of the meeting space will occur in advance and after the meeting has ended.</a:t>
            </a:r>
          </a:p>
        </p:txBody>
      </p:sp>
      <p:sp>
        <p:nvSpPr>
          <p:cNvPr id="4" name="Slide Number Placeholder 3"/>
          <p:cNvSpPr>
            <a:spLocks noGrp="1"/>
          </p:cNvSpPr>
          <p:nvPr>
            <p:ph type="sldNum" sz="quarter" idx="5"/>
          </p:nvPr>
        </p:nvSpPr>
        <p:spPr/>
        <p:txBody>
          <a:bodyPr/>
          <a:lstStyle/>
          <a:p>
            <a:fld id="{3ECE0401-FB33-44DA-B8A2-684F95F45102}" type="slidenum">
              <a:rPr lang="en-US" smtClean="0"/>
              <a:t>90</a:t>
            </a:fld>
            <a:endParaRPr lang="en-US"/>
          </a:p>
        </p:txBody>
      </p:sp>
    </p:spTree>
    <p:extLst>
      <p:ext uri="{BB962C8B-B14F-4D97-AF65-F5344CB8AC3E}">
        <p14:creationId xmlns:p14="http://schemas.microsoft.com/office/powerpoint/2010/main" val="348254474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220663"/>
            <a:ext cx="2222500" cy="1666875"/>
          </a:xfrm>
        </p:spPr>
      </p:sp>
      <p:sp>
        <p:nvSpPr>
          <p:cNvPr id="3" name="Notes Placeholder 2"/>
          <p:cNvSpPr>
            <a:spLocks noGrp="1"/>
          </p:cNvSpPr>
          <p:nvPr>
            <p:ph type="body" idx="1"/>
          </p:nvPr>
        </p:nvSpPr>
        <p:spPr>
          <a:xfrm>
            <a:off x="334410" y="2041635"/>
            <a:ext cx="6604580" cy="7228490"/>
          </a:xfrm>
        </p:spPr>
        <p:txBody>
          <a:bodyPr/>
          <a:lstStyle/>
          <a:p>
            <a:r>
              <a:rPr lang="en-US" b="1" dirty="0"/>
              <a:t>Audience Characteristics</a:t>
            </a:r>
          </a:p>
          <a:p>
            <a:r>
              <a:rPr lang="en-US" dirty="0"/>
              <a:t>It is important to know the needs and characteristics of the audience when planning and presenting the program theme.</a:t>
            </a:r>
          </a:p>
          <a:p>
            <a:endParaRPr lang="en-US" dirty="0"/>
          </a:p>
          <a:p>
            <a:r>
              <a:rPr lang="en-US" b="1" dirty="0"/>
              <a:t>Some points to consider:</a:t>
            </a:r>
            <a:endParaRPr lang="en-US" dirty="0"/>
          </a:p>
          <a:p>
            <a:r>
              <a:rPr lang="en-US" dirty="0"/>
              <a:t>You should consider the different personalities of the group. Roundtable program feature presentations should be tailored to the different personalities within the group, such as individuals who are: </a:t>
            </a:r>
          </a:p>
          <a:p>
            <a:pPr marL="285750" indent="-285750">
              <a:buFont typeface="Arial" panose="020B0604020202020204" pitchFamily="34" charset="0"/>
              <a:buChar char="•"/>
            </a:pPr>
            <a:r>
              <a:rPr lang="en-US" dirty="0"/>
              <a:t>Extrovert</a:t>
            </a:r>
          </a:p>
          <a:p>
            <a:pPr marL="285750" indent="-285750">
              <a:buFont typeface="Arial" panose="020B0604020202020204" pitchFamily="34" charset="0"/>
              <a:buChar char="•"/>
            </a:pPr>
            <a:r>
              <a:rPr lang="en-US" dirty="0"/>
              <a:t>Perceivers</a:t>
            </a:r>
          </a:p>
          <a:p>
            <a:pPr marL="285750" indent="-285750">
              <a:buFont typeface="Arial" panose="020B0604020202020204" pitchFamily="34" charset="0"/>
              <a:buChar char="•"/>
            </a:pPr>
            <a:r>
              <a:rPr lang="en-US" dirty="0"/>
              <a:t>Apprehensive</a:t>
            </a:r>
          </a:p>
          <a:p>
            <a:pPr marL="285750" indent="-285750">
              <a:buFont typeface="Arial" panose="020B0604020202020204" pitchFamily="34" charset="0"/>
              <a:buChar char="•"/>
            </a:pPr>
            <a:r>
              <a:rPr lang="en-US" dirty="0"/>
              <a:t>Inhibited/outgoing</a:t>
            </a:r>
          </a:p>
          <a:p>
            <a:pPr marL="285750" indent="-285750">
              <a:buFont typeface="Arial" panose="020B0604020202020204" pitchFamily="34" charset="0"/>
              <a:buChar char="•"/>
            </a:pPr>
            <a:r>
              <a:rPr lang="en-US" dirty="0"/>
              <a:t>Self-protective</a:t>
            </a:r>
          </a:p>
          <a:p>
            <a:pPr marL="285750" indent="-285750">
              <a:buFont typeface="Arial" panose="020B0604020202020204" pitchFamily="34" charset="0"/>
              <a:buChar char="•"/>
            </a:pPr>
            <a:r>
              <a:rPr lang="en-US" dirty="0"/>
              <a:t>Collaborators</a:t>
            </a:r>
          </a:p>
          <a:p>
            <a:endParaRPr lang="en-US" dirty="0"/>
          </a:p>
          <a:p>
            <a:r>
              <a:rPr lang="en-US" dirty="0"/>
              <a:t>You must also consider different ability/skill levels. Roundtable participants will have varying abilities, skills, and experiences related to the program's features. Likewise, within each unit, the youth will have varying maturity levels, skills, abilities, and experiences. Leaders should be shown how to teach the skills at their youth's level.</a:t>
            </a:r>
          </a:p>
          <a:p>
            <a:endParaRPr lang="en-US" dirty="0"/>
          </a:p>
          <a:p>
            <a:r>
              <a:rPr lang="en-US" dirty="0"/>
              <a:t>It is tiring for the roundtable audience and the presenter if the same leader presents the program at every roundtable. Some benefits that can come from sharing leadership in the program feature presentation include:</a:t>
            </a:r>
          </a:p>
          <a:p>
            <a:r>
              <a:rPr lang="en-US" dirty="0"/>
              <a:t>• It builds participation.</a:t>
            </a:r>
          </a:p>
          <a:p>
            <a:r>
              <a:rPr lang="en-US" dirty="0"/>
              <a:t>• It increases interest among unit leaders.</a:t>
            </a:r>
          </a:p>
          <a:p>
            <a:r>
              <a:rPr lang="en-US" dirty="0"/>
              <a:t>• It builds attendance.</a:t>
            </a:r>
          </a:p>
          <a:p>
            <a:endParaRPr lang="en-US" dirty="0"/>
          </a:p>
          <a:p>
            <a:r>
              <a:rPr lang="en-US" dirty="0"/>
              <a:t>Look for Scouters who know how to teach a skill at the youth level and how to organize other leaders as resources.</a:t>
            </a:r>
          </a:p>
          <a:p>
            <a:r>
              <a:rPr lang="en-US" dirty="0"/>
              <a:t> </a:t>
            </a:r>
          </a:p>
          <a:p>
            <a:endParaRPr lang="en-US" sz="1700"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91</a:t>
            </a:fld>
            <a:endParaRPr lang="en-US"/>
          </a:p>
        </p:txBody>
      </p:sp>
    </p:spTree>
    <p:extLst>
      <p:ext uri="{BB962C8B-B14F-4D97-AF65-F5344CB8AC3E}">
        <p14:creationId xmlns:p14="http://schemas.microsoft.com/office/powerpoint/2010/main" val="28989771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65375" y="274638"/>
            <a:ext cx="2222500" cy="1666875"/>
          </a:xfrm>
        </p:spPr>
      </p:sp>
      <p:sp>
        <p:nvSpPr>
          <p:cNvPr id="3" name="Notes Placeholder 2"/>
          <p:cNvSpPr>
            <a:spLocks noGrp="1"/>
          </p:cNvSpPr>
          <p:nvPr>
            <p:ph type="body" idx="1"/>
          </p:nvPr>
        </p:nvSpPr>
        <p:spPr>
          <a:xfrm>
            <a:off x="379253" y="2213637"/>
            <a:ext cx="6604580" cy="5664708"/>
          </a:xfrm>
        </p:spPr>
        <p:txBody>
          <a:bodyPr/>
          <a:lstStyle/>
          <a:p>
            <a:r>
              <a:rPr lang="en-US" b="1" dirty="0"/>
              <a:t>Ceremonies</a:t>
            </a:r>
          </a:p>
          <a:p>
            <a:r>
              <a:rPr lang="en-US" dirty="0"/>
              <a:t>Providing information on program-related ceremonies is also valuable at roundtable. Unit ceremonies can reinforce citizenship and character development. Various ceremonies should be included at the roundtable, with an emphasis on using simple props made from readily available materials. </a:t>
            </a:r>
          </a:p>
          <a:p>
            <a:endParaRPr lang="en-US" dirty="0"/>
          </a:p>
          <a:p>
            <a:r>
              <a:rPr lang="en-US" dirty="0"/>
              <a:t>Unit participation in ceremonies can also help increase attendance. The following ceremonies should be included at roundtable:</a:t>
            </a:r>
          </a:p>
          <a:p>
            <a:r>
              <a:rPr lang="en-US" dirty="0"/>
              <a:t>• Opening and closing ceremonies</a:t>
            </a:r>
          </a:p>
          <a:p>
            <a:r>
              <a:rPr lang="en-US" dirty="0"/>
              <a:t>• Recognition ceremonies</a:t>
            </a:r>
          </a:p>
          <a:p>
            <a:r>
              <a:rPr lang="en-US" dirty="0"/>
              <a:t>• Advancement ceremonies</a:t>
            </a:r>
          </a:p>
          <a:p>
            <a:r>
              <a:rPr lang="en-US" dirty="0"/>
              <a:t>• Graduation ceremonies</a:t>
            </a:r>
          </a:p>
          <a:p>
            <a:r>
              <a:rPr lang="en-US" dirty="0"/>
              <a:t>• Others</a:t>
            </a:r>
          </a:p>
          <a:p>
            <a:endParaRPr lang="en-US" dirty="0"/>
          </a:p>
          <a:p>
            <a:r>
              <a:rPr lang="en-US" dirty="0"/>
              <a:t>Unlike the other roundtable programs, the Venturing Forum does not usually teach unit ceremonies.</a:t>
            </a:r>
          </a:p>
          <a:p>
            <a:r>
              <a:rPr lang="en-US" dirty="0"/>
              <a:t> </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92</a:t>
            </a:fld>
            <a:endParaRPr lang="en-US"/>
          </a:p>
        </p:txBody>
      </p:sp>
    </p:spTree>
    <p:extLst>
      <p:ext uri="{BB962C8B-B14F-4D97-AF65-F5344CB8AC3E}">
        <p14:creationId xmlns:p14="http://schemas.microsoft.com/office/powerpoint/2010/main" val="24960499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432050" y="274638"/>
            <a:ext cx="2222500" cy="1666875"/>
          </a:xfrm>
        </p:spPr>
      </p:sp>
      <p:sp>
        <p:nvSpPr>
          <p:cNvPr id="3" name="Notes Placeholder 2"/>
          <p:cNvSpPr>
            <a:spLocks noGrp="1"/>
          </p:cNvSpPr>
          <p:nvPr>
            <p:ph type="body" idx="1"/>
          </p:nvPr>
        </p:nvSpPr>
        <p:spPr>
          <a:xfrm>
            <a:off x="345621" y="2191565"/>
            <a:ext cx="6604580" cy="5664708"/>
          </a:xfrm>
        </p:spPr>
        <p:txBody>
          <a:bodyPr/>
          <a:lstStyle/>
          <a:p>
            <a:r>
              <a:rPr lang="en-US" b="1" dirty="0"/>
              <a:t>Visual aids</a:t>
            </a:r>
          </a:p>
          <a:p>
            <a:r>
              <a:rPr lang="en-US" dirty="0"/>
              <a:t>Using visual aids at roundtable is important. Behavioral scientists tell us that we receive 80 percent to 90 percent of all communication through our sense of sight. </a:t>
            </a:r>
          </a:p>
          <a:p>
            <a:r>
              <a:rPr lang="en-US" dirty="0"/>
              <a:t> </a:t>
            </a:r>
          </a:p>
          <a:p>
            <a:r>
              <a:rPr lang="en-US" dirty="0"/>
              <a:t>It is also estimated that 60 to 80 percent of all human behavior and communication occurs nonverbally. Seeing is believing!</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93</a:t>
            </a:fld>
            <a:endParaRPr lang="en-US"/>
          </a:p>
        </p:txBody>
      </p:sp>
    </p:spTree>
    <p:extLst>
      <p:ext uri="{BB962C8B-B14F-4D97-AF65-F5344CB8AC3E}">
        <p14:creationId xmlns:p14="http://schemas.microsoft.com/office/powerpoint/2010/main" val="21490034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54263" y="330200"/>
            <a:ext cx="2222500" cy="1666875"/>
          </a:xfrm>
        </p:spPr>
      </p:sp>
      <p:sp>
        <p:nvSpPr>
          <p:cNvPr id="3" name="Notes Placeholder 2"/>
          <p:cNvSpPr>
            <a:spLocks noGrp="1"/>
          </p:cNvSpPr>
          <p:nvPr>
            <p:ph type="body" idx="1"/>
          </p:nvPr>
        </p:nvSpPr>
        <p:spPr>
          <a:xfrm>
            <a:off x="356831" y="2335031"/>
            <a:ext cx="6604580" cy="5664708"/>
          </a:xfrm>
        </p:spPr>
        <p:txBody>
          <a:bodyPr/>
          <a:lstStyle/>
          <a:p>
            <a:r>
              <a:rPr lang="en-US" b="1" dirty="0"/>
              <a:t>Games</a:t>
            </a:r>
          </a:p>
          <a:p>
            <a:r>
              <a:rPr lang="en-US" dirty="0"/>
              <a:t>Games should be part of all Scouting programs.</a:t>
            </a:r>
          </a:p>
          <a:p>
            <a:pPr marL="285750" indent="-285750">
              <a:buFont typeface="Arial" panose="020B0604020202020204" pitchFamily="34" charset="0"/>
              <a:buChar char="•"/>
            </a:pPr>
            <a:r>
              <a:rPr lang="en-US" dirty="0"/>
              <a:t>Demonstrate a theme-related game that might be played at a unit meeting. </a:t>
            </a:r>
          </a:p>
          <a:p>
            <a:pPr marL="285750" indent="-285750">
              <a:buFont typeface="Arial" panose="020B0604020202020204" pitchFamily="34" charset="0"/>
              <a:buChar char="•"/>
            </a:pPr>
            <a:r>
              <a:rPr lang="en-US" dirty="0"/>
              <a:t>Involve as many participants as possible. The game does not need to be completed, but be sure to have a demonstration followed by practice. </a:t>
            </a:r>
          </a:p>
          <a:p>
            <a:endParaRPr lang="en-US" dirty="0"/>
          </a:p>
          <a:p>
            <a:r>
              <a:rPr lang="en-US" dirty="0"/>
              <a:t>Tricks and puzzles.  </a:t>
            </a:r>
          </a:p>
          <a:p>
            <a:r>
              <a:rPr lang="en-US" dirty="0"/>
              <a:t>A trick or puzzle Scouters can take back to their youth adds to the fun and provides one more program tip for leaders.</a:t>
            </a:r>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94</a:t>
            </a:fld>
            <a:endParaRPr lang="en-US"/>
          </a:p>
        </p:txBody>
      </p:sp>
    </p:spTree>
    <p:extLst>
      <p:ext uri="{BB962C8B-B14F-4D97-AF65-F5344CB8AC3E}">
        <p14:creationId xmlns:p14="http://schemas.microsoft.com/office/powerpoint/2010/main" val="299712653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525713" y="176213"/>
            <a:ext cx="2222500" cy="1666875"/>
          </a:xfrm>
        </p:spPr>
      </p:sp>
      <p:sp>
        <p:nvSpPr>
          <p:cNvPr id="3" name="Notes Placeholder 2"/>
          <p:cNvSpPr>
            <a:spLocks noGrp="1"/>
          </p:cNvSpPr>
          <p:nvPr>
            <p:ph type="body" idx="1"/>
          </p:nvPr>
        </p:nvSpPr>
        <p:spPr>
          <a:xfrm>
            <a:off x="412888" y="2191565"/>
            <a:ext cx="6604580" cy="5664708"/>
          </a:xfrm>
        </p:spPr>
        <p:txBody>
          <a:bodyPr/>
          <a:lstStyle/>
          <a:p>
            <a:r>
              <a:rPr lang="en-US" b="1" dirty="0"/>
              <a:t>Appreciation</a:t>
            </a:r>
          </a:p>
          <a:p>
            <a:r>
              <a:rPr lang="en-US" dirty="0"/>
              <a:t>It is important to show appreciation to your roundtable staff and to the Scouters who attend roundtable. </a:t>
            </a:r>
          </a:p>
          <a:p>
            <a:endParaRPr lang="en-US" dirty="0"/>
          </a:p>
          <a:p>
            <a:r>
              <a:rPr lang="en-US" dirty="0"/>
              <a:t>Think of ways that you can recognize the hard work of your volunteers, such as thank-</a:t>
            </a:r>
            <a:r>
              <a:rPr lang="en-US" dirty="0" err="1"/>
              <a:t>yous</a:t>
            </a:r>
            <a:r>
              <a:rPr lang="en-US" dirty="0"/>
              <a:t>, rounds of applause, awards, or tokens of appreciation.</a:t>
            </a:r>
          </a:p>
          <a:p>
            <a:endParaRPr lang="en-US" dirty="0"/>
          </a:p>
          <a:p>
            <a:endParaRPr lang="en-US" dirty="0"/>
          </a:p>
        </p:txBody>
      </p:sp>
      <p:sp>
        <p:nvSpPr>
          <p:cNvPr id="4" name="Slide Number Placeholder 3"/>
          <p:cNvSpPr>
            <a:spLocks noGrp="1"/>
          </p:cNvSpPr>
          <p:nvPr>
            <p:ph type="sldNum" sz="quarter" idx="10"/>
          </p:nvPr>
        </p:nvSpPr>
        <p:spPr/>
        <p:txBody>
          <a:bodyPr/>
          <a:lstStyle/>
          <a:p>
            <a:fld id="{3ECE0401-FB33-44DA-B8A2-684F95F45102}" type="slidenum">
              <a:rPr lang="en-US" smtClean="0"/>
              <a:t>95</a:t>
            </a:fld>
            <a:endParaRPr lang="en-US"/>
          </a:p>
        </p:txBody>
      </p:sp>
    </p:spTree>
    <p:extLst>
      <p:ext uri="{BB962C8B-B14F-4D97-AF65-F5344CB8AC3E}">
        <p14:creationId xmlns:p14="http://schemas.microsoft.com/office/powerpoint/2010/main" val="3123979535"/>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398713" y="263525"/>
            <a:ext cx="2222500" cy="1666875"/>
          </a:xfrm>
        </p:spPr>
      </p:sp>
      <p:sp>
        <p:nvSpPr>
          <p:cNvPr id="3" name="Notes Placeholder 2"/>
          <p:cNvSpPr>
            <a:spLocks noGrp="1"/>
          </p:cNvSpPr>
          <p:nvPr>
            <p:ph type="body" idx="1"/>
          </p:nvPr>
        </p:nvSpPr>
        <p:spPr>
          <a:xfrm>
            <a:off x="379253" y="2224673"/>
            <a:ext cx="6604580" cy="5664708"/>
          </a:xfrm>
        </p:spPr>
        <p:txBody>
          <a:bodyPr/>
          <a:lstStyle/>
          <a:p>
            <a:r>
              <a:rPr lang="en-US" b="1" dirty="0"/>
              <a:t>Roundtable Promotion</a:t>
            </a:r>
          </a:p>
          <a:p>
            <a:r>
              <a:rPr lang="en-US" dirty="0"/>
              <a:t>Promotion is a key ingredient to increasing your roundtable attendance. Use multiple methods each month to promote roundtable to reach all target audiences, such as social media, email, group messaging apps, and more. Promotion also means reminding Scouters to come to roundtable in meaningful ways, same-day reminders, and word of mouth.</a:t>
            </a:r>
          </a:p>
          <a:p>
            <a:endParaRPr lang="en-US" dirty="0"/>
          </a:p>
          <a:p>
            <a:r>
              <a:rPr lang="en-US" dirty="0"/>
              <a:t>In summary, the roundtable team is responsible for planning effective roundtables. The goal is for your roundtable to provide such excellent service that it makes the leaders WANT TO BE THERE.</a:t>
            </a:r>
            <a:endParaRPr lang="en-US" sz="1100" dirty="0"/>
          </a:p>
        </p:txBody>
      </p:sp>
      <p:sp>
        <p:nvSpPr>
          <p:cNvPr id="4" name="Slide Number Placeholder 3"/>
          <p:cNvSpPr>
            <a:spLocks noGrp="1"/>
          </p:cNvSpPr>
          <p:nvPr>
            <p:ph type="sldNum" sz="quarter" idx="10"/>
          </p:nvPr>
        </p:nvSpPr>
        <p:spPr/>
        <p:txBody>
          <a:bodyPr/>
          <a:lstStyle/>
          <a:p>
            <a:fld id="{3ECE0401-FB33-44DA-B8A2-684F95F45102}" type="slidenum">
              <a:rPr lang="en-US" smtClean="0"/>
              <a:t>96</a:t>
            </a:fld>
            <a:endParaRPr lang="en-US"/>
          </a:p>
        </p:txBody>
      </p:sp>
    </p:spTree>
    <p:extLst>
      <p:ext uri="{BB962C8B-B14F-4D97-AF65-F5344CB8AC3E}">
        <p14:creationId xmlns:p14="http://schemas.microsoft.com/office/powerpoint/2010/main" val="31142738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77: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1" name="Google Shape;681;p77: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sz="1200" b="1" dirty="0">
                <a:latin typeface="Calibri" panose="020F0502020204030204" pitchFamily="34" charset="0"/>
                <a:ea typeface="Calibri" panose="020F0502020204030204" pitchFamily="34" charset="0"/>
                <a:cs typeface="Calibri" panose="020F0502020204030204" pitchFamily="34" charset="0"/>
              </a:rPr>
              <a:t>Commissioner Recognition Resources</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Learning is a lifelong activity. Commissioners must continually adjust skills to provide quality service to units. Therefore, commissioners should view learning as an essential part of their Scouting lives—every month, every year.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 </a:t>
            </a:r>
          </a:p>
          <a:p>
            <a:pPr marL="0" indent="0"/>
            <a:r>
              <a:rPr lang="en-US" sz="1200" b="0" i="0" u="none" strike="noStrike" cap="none" dirty="0">
                <a:solidFill>
                  <a:schemeClr val="tx1"/>
                </a:solidFill>
                <a:effectLst/>
                <a:latin typeface="Calibri" panose="020F0502020204030204" pitchFamily="34" charset="0"/>
                <a:ea typeface="Calibri" panose="020F0502020204030204" pitchFamily="34" charset="0"/>
                <a:cs typeface="Calibri" panose="020F0502020204030204" pitchFamily="34" charset="0"/>
                <a:sym typeface="Arial"/>
              </a:rPr>
              <a:t>Continuous learning and training are essential, but so is recognizing commissioners for their efforts. Review the commissioner recognition sections of the national website and encourage the recognition of all commissioners. Some are earned; others bestow some.</a:t>
            </a:r>
          </a:p>
          <a:p>
            <a:pPr marL="0" lvl="0" indent="0" algn="l" rtl="0">
              <a:spcBef>
                <a:spcPts val="0"/>
              </a:spcBef>
              <a:spcAft>
                <a:spcPts val="0"/>
              </a:spcAft>
              <a:buNone/>
            </a:pPr>
            <a:endParaRPr u="none"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These are the tenure requirements to earn each of these recognitions. See the Commissioner Engagement section of the Commissioner’s Website for the remaining requirements for these awards. </a:t>
            </a:r>
            <a:endParaRPr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Arrowhead Honor – 1 year</a:t>
            </a:r>
            <a:endParaRPr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Award of Excellence in Unit Service – 2 years (consecutive) in the same unit</a:t>
            </a:r>
            <a:endParaRPr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Commissioner Key – 3 years (in a 5-year period) as a registered commissioner</a:t>
            </a:r>
            <a:endParaRPr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rPr>
              <a:t>Doctorate of Commissioner Science Knot Award – 5 years of unit service (non-consecutive)</a:t>
            </a:r>
            <a:endPar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endPar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Font typeface="Arial" panose="020B0604020202020204" pitchFamily="34" charset="0"/>
              <a:buNone/>
            </a:pPr>
            <a:r>
              <a:rPr lang="en-US" sz="1200" b="1" dirty="0">
                <a:solidFill>
                  <a:schemeClr val="tx1"/>
                </a:solidFill>
                <a:latin typeface="Calibri" panose="020F0502020204030204" pitchFamily="34" charset="0"/>
                <a:ea typeface="Calibri" panose="020F0502020204030204" pitchFamily="34" charset="0"/>
                <a:cs typeface="Calibri" panose="020F0502020204030204" pitchFamily="34" charset="0"/>
              </a:rPr>
              <a:t>Scan QR code</a:t>
            </a:r>
            <a:endParaRPr sz="1200" b="1"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
        <p:nvSpPr>
          <p:cNvPr id="682" name="Google Shape;682;p77: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97</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5"/>
        <p:cNvGrpSpPr/>
        <p:nvPr/>
      </p:nvGrpSpPr>
      <p:grpSpPr>
        <a:xfrm>
          <a:off x="0" y="0"/>
          <a:ext cx="0" cy="0"/>
          <a:chOff x="0" y="0"/>
          <a:chExt cx="0" cy="0"/>
        </a:xfrm>
      </p:grpSpPr>
      <p:sp>
        <p:nvSpPr>
          <p:cNvPr id="696" name="Google Shape;696;p78: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7" name="Google Shape;697;p78: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Additional Training</a:t>
            </a: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These are training opportunities that you should take advantage of whenever you can.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b="1" u="none" strike="noStrike" dirty="0">
                <a:latin typeface="Calibri" panose="020F0502020204030204" pitchFamily="34" charset="0"/>
                <a:ea typeface="Calibri" panose="020F0502020204030204" pitchFamily="34" charset="0"/>
                <a:cs typeface="Calibri" panose="020F0502020204030204" pitchFamily="34" charset="0"/>
              </a:rPr>
              <a:t>Scouting America Learn Center </a:t>
            </a:r>
            <a:r>
              <a:rPr lang="en-US" dirty="0">
                <a:latin typeface="Calibri" panose="020F0502020204030204" pitchFamily="34" charset="0"/>
                <a:ea typeface="Calibri" panose="020F0502020204030204" pitchFamily="34" charset="0"/>
                <a:cs typeface="Calibri" panose="020F0502020204030204" pitchFamily="34" charset="0"/>
              </a:rPr>
              <a:t>offers online orientation modules designed to help new commissioners become familiar with the various Scouting programs. They also familiarize new commissioners with the Scouting America organizational structure and the aims and methods of the Scouting program. </a:t>
            </a:r>
            <a:r>
              <a:rPr lang="en-US" b="1" dirty="0">
                <a:latin typeface="Calibri" panose="020F0502020204030204" pitchFamily="34" charset="0"/>
                <a:ea typeface="Calibri" panose="020F0502020204030204" pitchFamily="34" charset="0"/>
                <a:cs typeface="Calibri" panose="020F0502020204030204" pitchFamily="34" charset="0"/>
              </a:rPr>
              <a:t>It is recommended that you review the modules related to the types of units you will be serving</a:t>
            </a:r>
            <a:r>
              <a:rPr lang="en-US" dirty="0">
                <a:latin typeface="Calibri" panose="020F0502020204030204" pitchFamily="34" charset="0"/>
                <a:ea typeface="Calibri" panose="020F0502020204030204" pitchFamily="34" charset="0"/>
                <a:cs typeface="Calibri" panose="020F0502020204030204" pitchFamily="34" charset="0"/>
              </a:rPr>
              <a:t>.</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Make every effort to attend your district commissioner’s monthly meeting. He or she will usually include a short training topic that will help you serve your units better.</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Check to see if your council hosts a College of Commissioner Science. During the College, you will receive advanced commissioner training as you progress from your Bachelor’s degree to the Doctorate of Commissioner Science. The courses offered at a College will cover a wide range of topics that will help you with almost any situation you face as you serve your units.</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Commissioners are first and foremost leaders. If you have not already done so, please seek out the highest level of leadership training that Scouting America provides to its leaders- Wood Badge. </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Training at the national level is available at the Philmont Training Center. During Commissioners’ Week at PTC, the conferences feature the latest tools and techniques, discussions, and idea sharing led by a faculty of experienced commissioners.</a:t>
            </a:r>
            <a:endParaRPr dirty="0">
              <a:latin typeface="Calibri" panose="020F0502020204030204" pitchFamily="34" charset="0"/>
              <a:ea typeface="Calibri" panose="020F0502020204030204" pitchFamily="34" charset="0"/>
              <a:cs typeface="Calibri" panose="020F0502020204030204" pitchFamily="34" charset="0"/>
            </a:endParaRPr>
          </a:p>
          <a:p>
            <a:pPr marL="171450" lvl="0" indent="-171450" algn="l" rtl="0">
              <a:spcBef>
                <a:spcPts val="0"/>
              </a:spcBef>
              <a:spcAft>
                <a:spcPts val="0"/>
              </a:spcAft>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Impact sessions are weekend training events conducted in person and virtually across the country.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Remember that training is a continuous process, and you can always seek help when needed.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698" name="Google Shape;698;p78: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98</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79:notes"/>
          <p:cNvSpPr>
            <a:spLocks noGrp="1" noRot="1" noChangeAspect="1"/>
          </p:cNvSpPr>
          <p:nvPr>
            <p:ph type="sldImg" idx="2"/>
          </p:nvPr>
        </p:nvSpPr>
        <p:spPr>
          <a:xfrm>
            <a:off x="2303463" y="679450"/>
            <a:ext cx="2251075" cy="1689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5" name="Google Shape;705;p79:notes"/>
          <p:cNvSpPr txBox="1">
            <a:spLocks noGrp="1"/>
          </p:cNvSpPr>
          <p:nvPr>
            <p:ph type="body" idx="1"/>
          </p:nvPr>
        </p:nvSpPr>
        <p:spPr>
          <a:xfrm>
            <a:off x="237996" y="2580429"/>
            <a:ext cx="6363221" cy="6095500"/>
          </a:xfrm>
          <a:prstGeom prst="rect">
            <a:avLst/>
          </a:prstGeom>
          <a:noFill/>
          <a:ln>
            <a:noFill/>
          </a:ln>
        </p:spPr>
        <p:txBody>
          <a:bodyPr spcFirstLastPara="1" wrap="square" lIns="92375" tIns="46175" rIns="92375" bIns="46175" anchor="t" anchorCtr="0">
            <a:noAutofit/>
          </a:bodyPr>
          <a:lstStyle/>
          <a:p>
            <a:pPr marL="0" lvl="0" indent="0" algn="l" rtl="0">
              <a:spcBef>
                <a:spcPts val="0"/>
              </a:spcBef>
              <a:spcAft>
                <a:spcPts val="0"/>
              </a:spcAft>
              <a:buNone/>
            </a:pPr>
            <a:r>
              <a:rPr lang="en-US" b="1" dirty="0">
                <a:latin typeface="Calibri" panose="020F0502020204030204" pitchFamily="34" charset="0"/>
                <a:ea typeface="Calibri" panose="020F0502020204030204" pitchFamily="34" charset="0"/>
                <a:cs typeface="Calibri" panose="020F0502020204030204" pitchFamily="34" charset="0"/>
              </a:rPr>
              <a:t>Commissioner Manual and Resources</a:t>
            </a:r>
          </a:p>
          <a:p>
            <a:pPr lvl="0"/>
            <a:r>
              <a:rPr lang="en-US" dirty="0">
                <a:latin typeface="Calibri" panose="020F0502020204030204" pitchFamily="34" charset="0"/>
                <a:ea typeface="Calibri" panose="020F0502020204030204" pitchFamily="34" charset="0"/>
                <a:cs typeface="Calibri" panose="020F0502020204030204" pitchFamily="34" charset="0"/>
              </a:rPr>
              <a:t>The previous commissioner manuals have been replaced with a series of PDF documents, outlined on this page.  Each manual module has several subtopics within the document.  There is no provision for printing the information in book form.  This format provides commissioners with the opportunity to create their own hard copy or a document for use on a tablet, phone, or other digital device. At a minimum, a unit commissioner should read the “Providing Unit Service” document, along with the “Linking District Resources” and “Charter Renewal” documents.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i="1"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most current edition is always available at </a:t>
            </a:r>
            <a:r>
              <a:rPr lang="en-US" u="sng" dirty="0">
                <a:solidFill>
                  <a:schemeClr val="hlink"/>
                </a:solidFill>
                <a:latin typeface="Calibri" panose="020F0502020204030204" pitchFamily="34" charset="0"/>
                <a:ea typeface="Calibri" panose="020F0502020204030204" pitchFamily="34" charset="0"/>
                <a:cs typeface="Calibri" panose="020F0502020204030204" pitchFamily="34" charset="0"/>
                <a:hlinkClick r:id="rId3"/>
              </a:rPr>
              <a:t>www.Scouting.org/commissioners/manuals</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r>
              <a:rPr lang="en-US" dirty="0">
                <a:latin typeface="Calibri" panose="020F0502020204030204" pitchFamily="34" charset="0"/>
                <a:ea typeface="Calibri" panose="020F0502020204030204" pitchFamily="34" charset="0"/>
                <a:cs typeface="Calibri" panose="020F0502020204030204" pitchFamily="34" charset="0"/>
              </a:rPr>
              <a:t>The </a:t>
            </a:r>
            <a:r>
              <a:rPr lang="en-US" i="1" dirty="0">
                <a:latin typeface="Calibri" panose="020F0502020204030204" pitchFamily="34" charset="0"/>
                <a:ea typeface="Calibri" panose="020F0502020204030204" pitchFamily="34" charset="0"/>
                <a:cs typeface="Calibri" panose="020F0502020204030204" pitchFamily="34" charset="0"/>
              </a:rPr>
              <a:t>Guide to Safe Scouting </a:t>
            </a:r>
            <a:r>
              <a:rPr lang="en-US" dirty="0">
                <a:latin typeface="Calibri" panose="020F0502020204030204" pitchFamily="34" charset="0"/>
                <a:ea typeface="Calibri" panose="020F0502020204030204" pitchFamily="34" charset="0"/>
                <a:cs typeface="Calibri" panose="020F0502020204030204" pitchFamily="34" charset="0"/>
              </a:rPr>
              <a:t>is available for download from the National website. This is a resource that also should be in a commissioner’s library. </a:t>
            </a: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latin typeface="Calibri" panose="020F0502020204030204" pitchFamily="34" charset="0"/>
              <a:ea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p:sp>
        <p:nvSpPr>
          <p:cNvPr id="706" name="Google Shape;706;p79:notes"/>
          <p:cNvSpPr txBox="1">
            <a:spLocks noGrp="1"/>
          </p:cNvSpPr>
          <p:nvPr>
            <p:ph type="sldNum" idx="12"/>
          </p:nvPr>
        </p:nvSpPr>
        <p:spPr>
          <a:xfrm>
            <a:off x="3884613" y="8846554"/>
            <a:ext cx="2971801" cy="467309"/>
          </a:xfrm>
          <a:prstGeom prst="rect">
            <a:avLst/>
          </a:prstGeom>
          <a:noFill/>
          <a:ln>
            <a:noFill/>
          </a:ln>
        </p:spPr>
        <p:txBody>
          <a:bodyPr spcFirstLastPara="1" wrap="square" lIns="92375" tIns="46175" rIns="92375" bIns="46175" anchor="b" anchorCtr="0">
            <a:noAutofit/>
          </a:bodyPr>
          <a:lstStyle/>
          <a:p>
            <a:pPr marL="0" lvl="0" indent="0" algn="r" rtl="0">
              <a:spcBef>
                <a:spcPts val="0"/>
              </a:spcBef>
              <a:spcAft>
                <a:spcPts val="0"/>
              </a:spcAft>
              <a:buNone/>
            </a:pPr>
            <a:fld id="{00000000-1234-1234-1234-123412341234}" type="slidenum">
              <a:rPr lang="en-US"/>
              <a:t>99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60A55BB-681F-438D-8D30-09CC12DC0D7A}"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E6249-CCC8-4C61-8E5F-E3613D2F439F}" type="slidenum">
              <a:rPr lang="en-US" smtClean="0"/>
              <a:t>‹#›</a:t>
            </a:fld>
            <a:endParaRPr lang="en-US"/>
          </a:p>
        </p:txBody>
      </p:sp>
      <p:pic>
        <p:nvPicPr>
          <p:cNvPr id="8" name="Picture 7">
            <a:extLst>
              <a:ext uri="{FF2B5EF4-FFF2-40B4-BE49-F238E27FC236}">
                <a16:creationId xmlns:a16="http://schemas.microsoft.com/office/drawing/2014/main" id="{E4D6DA83-AD70-BBA6-4F17-01C9A951F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873" y="91321"/>
            <a:ext cx="2005006" cy="413152"/>
          </a:xfrm>
          <a:prstGeom prst="rect">
            <a:avLst/>
          </a:prstGeom>
        </p:spPr>
      </p:pic>
      <p:sp>
        <p:nvSpPr>
          <p:cNvPr id="10" name="TextBox 9">
            <a:extLst>
              <a:ext uri="{FF2B5EF4-FFF2-40B4-BE49-F238E27FC236}">
                <a16:creationId xmlns:a16="http://schemas.microsoft.com/office/drawing/2014/main" id="{203CC680-5077-1FF7-19AA-279493F058A4}"/>
              </a:ext>
            </a:extLst>
          </p:cNvPr>
          <p:cNvSpPr txBox="1"/>
          <p:nvPr/>
        </p:nvSpPr>
        <p:spPr>
          <a:xfrm>
            <a:off x="4804477" y="91321"/>
            <a:ext cx="2997685" cy="646331"/>
          </a:xfrm>
          <a:prstGeom prst="rect">
            <a:avLst/>
          </a:prstGeom>
          <a:noFill/>
        </p:spPr>
        <p:txBody>
          <a:bodyPr wrap="square" rtlCol="0">
            <a:spAutoFit/>
          </a:bodyPr>
          <a:lstStyle/>
          <a:p>
            <a:pPr algn="r"/>
            <a:r>
              <a:rPr lang="en-US" sz="1800" b="1" dirty="0">
                <a:solidFill>
                  <a:schemeClr val="bg1"/>
                </a:solidFill>
              </a:rPr>
              <a:t>Commissioner Position-Specific Training</a:t>
            </a:r>
          </a:p>
        </p:txBody>
      </p:sp>
    </p:spTree>
    <p:extLst>
      <p:ext uri="{BB962C8B-B14F-4D97-AF65-F5344CB8AC3E}">
        <p14:creationId xmlns:p14="http://schemas.microsoft.com/office/powerpoint/2010/main" val="1481650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0A55BB-681F-438D-8D30-09CC12DC0D7A}"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21125439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0A55BB-681F-438D-8D30-09CC12DC0D7A}"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1305763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4_Title Slide">
  <p:cSld name="4_Title Slide">
    <p:spTree>
      <p:nvGrpSpPr>
        <p:cNvPr id="1" name="Shape 27"/>
        <p:cNvGrpSpPr/>
        <p:nvPr/>
      </p:nvGrpSpPr>
      <p:grpSpPr>
        <a:xfrm>
          <a:off x="0" y="0"/>
          <a:ext cx="0" cy="0"/>
          <a:chOff x="0" y="0"/>
          <a:chExt cx="0" cy="0"/>
        </a:xfrm>
      </p:grpSpPr>
      <p:sp>
        <p:nvSpPr>
          <p:cNvPr id="28" name="Google Shape;28;p88"/>
          <p:cNvSpPr txBox="1">
            <a:spLocks noGrp="1"/>
          </p:cNvSpPr>
          <p:nvPr>
            <p:ph type="dt" idx="10"/>
          </p:nvPr>
        </p:nvSpPr>
        <p:spPr>
          <a:xfrm>
            <a:off x="628650" y="6356350"/>
            <a:ext cx="20574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fld id="{360A55BB-681F-438D-8D30-09CC12DC0D7A}" type="datetimeFigureOut">
              <a:rPr lang="en-US" smtClean="0"/>
              <a:t>8/27/2025</a:t>
            </a:fld>
            <a:endParaRPr lang="en-US"/>
          </a:p>
        </p:txBody>
      </p:sp>
      <p:sp>
        <p:nvSpPr>
          <p:cNvPr id="29" name="Google Shape;29;p88"/>
          <p:cNvSpPr txBox="1">
            <a:spLocks noGrp="1"/>
          </p:cNvSpPr>
          <p:nvPr>
            <p:ph type="ftr" idx="11"/>
          </p:nvPr>
        </p:nvSpPr>
        <p:spPr>
          <a:xfrm>
            <a:off x="3028950" y="6356350"/>
            <a:ext cx="30861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lang="en-US"/>
          </a:p>
        </p:txBody>
      </p:sp>
      <p:sp>
        <p:nvSpPr>
          <p:cNvPr id="30" name="Google Shape;30;p88"/>
          <p:cNvSpPr txBox="1">
            <a:spLocks noGrp="1"/>
          </p:cNvSpPr>
          <p:nvPr>
            <p:ph type="sldNum" idx="12"/>
          </p:nvPr>
        </p:nvSpPr>
        <p:spPr>
          <a:xfrm>
            <a:off x="6457950" y="6356350"/>
            <a:ext cx="20574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816E6249-CCC8-4C61-8E5F-E3613D2F439F}" type="slidenum">
              <a:rPr lang="en-US" smtClean="0"/>
              <a:t>‹#›</a:t>
            </a:fld>
            <a:endParaRPr lang="en-US"/>
          </a:p>
        </p:txBody>
      </p:sp>
    </p:spTree>
    <p:extLst>
      <p:ext uri="{BB962C8B-B14F-4D97-AF65-F5344CB8AC3E}">
        <p14:creationId xmlns:p14="http://schemas.microsoft.com/office/powerpoint/2010/main" val="4208427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60A55BB-681F-438D-8D30-09CC12DC0D7A}"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36978442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0A55BB-681F-438D-8D30-09CC12DC0D7A}" type="datetimeFigureOut">
              <a:rPr lang="en-US" smtClean="0"/>
              <a:t>8/27/2025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477837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 y="464879"/>
            <a:ext cx="4464974" cy="599151"/>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60A55BB-681F-438D-8D30-09CC12DC0D7A}"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30056703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 y="389543"/>
            <a:ext cx="4432610" cy="557588"/>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60A55BB-681F-438D-8D30-09CC12DC0D7A}" type="datetimeFigureOut">
              <a:rPr lang="en-US" smtClean="0"/>
              <a:t>8/27/2025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6204422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60A55BB-681F-438D-8D30-09CC12DC0D7A}" type="datetimeFigureOut">
              <a:rPr lang="en-US" smtClean="0"/>
              <a:t>8/27/2025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10598896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0A55BB-681F-438D-8D30-09CC12DC0D7A}" type="datetimeFigureOut">
              <a:rPr lang="en-US" smtClean="0"/>
              <a:t>8/27/2025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18719514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60A55BB-681F-438D-8D30-09CC12DC0D7A}"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22312505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60A55BB-681F-438D-8D30-09CC12DC0D7A}" type="datetimeFigureOut">
              <a:rPr lang="en-US" smtClean="0"/>
              <a:t>8/27/2025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16E6249-CCC8-4C61-8E5F-E3613D2F439F}" type="slidenum">
              <a:rPr lang="en-US" smtClean="0"/>
              <a:t>‹#›</a:t>
            </a:fld>
            <a:endParaRPr lang="en-US"/>
          </a:p>
        </p:txBody>
      </p:sp>
    </p:spTree>
    <p:extLst>
      <p:ext uri="{BB962C8B-B14F-4D97-AF65-F5344CB8AC3E}">
        <p14:creationId xmlns:p14="http://schemas.microsoft.com/office/powerpoint/2010/main" val="31956366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3533" y="464879"/>
            <a:ext cx="4464974" cy="599151"/>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360A55BB-681F-438D-8D30-09CC12DC0D7A}" type="datetimeFigureOut">
              <a:rPr lang="en-US" smtClean="0"/>
              <a:t>8/27/2025</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16E6249-CCC8-4C61-8E5F-E3613D2F439F}" type="slidenum">
              <a:rPr lang="en-US" smtClean="0"/>
              <a:t>‹#›</a:t>
            </a:fld>
            <a:endParaRPr lang="en-US"/>
          </a:p>
        </p:txBody>
      </p:sp>
      <p:sp>
        <p:nvSpPr>
          <p:cNvPr id="7" name="Right Triangle 6">
            <a:extLst>
              <a:ext uri="{FF2B5EF4-FFF2-40B4-BE49-F238E27FC236}">
                <a16:creationId xmlns:a16="http://schemas.microsoft.com/office/drawing/2014/main" id="{31F77C30-90ED-7DDF-51AB-5D2FADCCE8F1}"/>
              </a:ext>
            </a:extLst>
          </p:cNvPr>
          <p:cNvSpPr/>
          <p:nvPr/>
        </p:nvSpPr>
        <p:spPr>
          <a:xfrm flipH="1" flipV="1">
            <a:off x="1725563" y="-1916"/>
            <a:ext cx="7418439" cy="1402090"/>
          </a:xfrm>
          <a:prstGeom prst="rtTriangle">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760" dirty="0"/>
          </a:p>
        </p:txBody>
      </p:sp>
      <p:pic>
        <p:nvPicPr>
          <p:cNvPr id="9" name="Picture 8" descr="A picture containing drawing, game&#10;&#10;Description automatically generated">
            <a:extLst>
              <a:ext uri="{FF2B5EF4-FFF2-40B4-BE49-F238E27FC236}">
                <a16:creationId xmlns:a16="http://schemas.microsoft.com/office/drawing/2014/main" id="{E3FB09C7-1688-D610-5300-7577F0F60C4D}"/>
              </a:ext>
            </a:extLst>
          </p:cNvPr>
          <p:cNvPicPr>
            <a:picLocks noChangeAspect="1"/>
          </p:cNvPicPr>
          <p:nvPr/>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893170" y="113710"/>
            <a:ext cx="1058811" cy="999460"/>
          </a:xfrm>
          <a:prstGeom prst="rect">
            <a:avLst/>
          </a:prstGeom>
        </p:spPr>
      </p:pic>
    </p:spTree>
    <p:extLst>
      <p:ext uri="{BB962C8B-B14F-4D97-AF65-F5344CB8AC3E}">
        <p14:creationId xmlns:p14="http://schemas.microsoft.com/office/powerpoint/2010/main" val="630955471"/>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685800" rtl="0" eaLnBrk="1" latinLnBrk="0" hangingPunct="1">
        <a:lnSpc>
          <a:spcPct val="90000"/>
        </a:lnSpc>
        <a:spcBef>
          <a:spcPct val="0"/>
        </a:spcBef>
        <a:buNone/>
        <a:defRPr sz="2700" b="1" kern="1200">
          <a:solidFill>
            <a:schemeClr val="tx1"/>
          </a:solidFill>
          <a:latin typeface="+mn-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notesSlide" Target="../notesSlides/notesSlide100.xml"/><Relationship Id="rId1" Type="http://schemas.openxmlformats.org/officeDocument/2006/relationships/slideLayout" Target="../slideLayouts/slideLayout12.xml"/><Relationship Id="rId5" Type="http://schemas.openxmlformats.org/officeDocument/2006/relationships/hyperlink" Target="https://www.scouting.org/commissioners/" TargetMode="External"/><Relationship Id="rId4" Type="http://schemas.openxmlformats.org/officeDocument/2006/relationships/image" Target="../media/image127.png"/></Relationships>
</file>

<file path=ppt/slides/_rels/slide10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1.xml"/><Relationship Id="rId1" Type="http://schemas.openxmlformats.org/officeDocument/2006/relationships/slideLayout" Target="../slideLayouts/slideLayout12.xml"/></Relationships>
</file>

<file path=ppt/slides/_rels/slide10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3.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03.xml"/><Relationship Id="rId1" Type="http://schemas.openxmlformats.org/officeDocument/2006/relationships/slideLayout" Target="../slideLayouts/slideLayout12.xml"/></Relationships>
</file>

<file path=ppt/slides/_rels/slide104.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04.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hyperlink" Target="https://www.scouting.org/commissioners/connections/" TargetMode="Externa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jpg"/><Relationship Id="rId4" Type="http://schemas.openxmlformats.org/officeDocument/2006/relationships/image" Target="../media/image19.jpg"/><Relationship Id="rId9"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4.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7" Type="http://schemas.openxmlformats.org/officeDocument/2006/relationships/image" Target="../media/image41.png"/><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jpg"/><Relationship Id="rId4" Type="http://schemas.openxmlformats.org/officeDocument/2006/relationships/image" Target="../media/image38.jpg"/></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7"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image" Target="../media/image24.png"/><Relationship Id="rId5" Type="http://schemas.openxmlformats.org/officeDocument/2006/relationships/image" Target="../media/image44.png"/><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46.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8.xml"/><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6.xml"/><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7.xml"/><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8.xml"/><Relationship Id="rId1" Type="http://schemas.openxmlformats.org/officeDocument/2006/relationships/slideLayout" Target="../slideLayouts/slideLayout12.xml"/></Relationships>
</file>

<file path=ppt/slides/_rels/slide5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59.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0.xm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1.xml"/><Relationship Id="rId1" Type="http://schemas.openxmlformats.org/officeDocument/2006/relationships/slideLayout" Target="../slideLayouts/slideLayout12.xml"/><Relationship Id="rId5" Type="http://schemas.openxmlformats.org/officeDocument/2006/relationships/image" Target="../media/image71.png"/><Relationship Id="rId4" Type="http://schemas.openxmlformats.org/officeDocument/2006/relationships/image" Target="../media/image70.jpg"/></Relationships>
</file>

<file path=ppt/slides/_rels/slide62.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6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3.xml"/><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6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4.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5.xm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notesSlide" Target="../notesSlides/notesSlide66.xml"/><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7.xm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68.xm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70.xml"/><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78.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81.xml"/><Relationship Id="rId1" Type="http://schemas.openxmlformats.org/officeDocument/2006/relationships/slideLayout" Target="../slideLayouts/slideLayout2.xml"/><Relationship Id="rId6" Type="http://schemas.openxmlformats.org/officeDocument/2006/relationships/hyperlink" Target="https://www.scouting.org/commissioners/roundtable-support/" TargetMode="External"/><Relationship Id="rId5" Type="http://schemas.openxmlformats.org/officeDocument/2006/relationships/image" Target="../media/image82.png"/><Relationship Id="rId4" Type="http://schemas.openxmlformats.org/officeDocument/2006/relationships/image" Target="../media/image93.jpg"/></Relationships>
</file>

<file path=ppt/slides/_rels/slide82.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83.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83.xml"/><Relationship Id="rId1" Type="http://schemas.openxmlformats.org/officeDocument/2006/relationships/slideLayout" Target="../slideLayouts/slideLayout2.xml"/><Relationship Id="rId5" Type="http://schemas.openxmlformats.org/officeDocument/2006/relationships/image" Target="../media/image97.png"/><Relationship Id="rId4" Type="http://schemas.openxmlformats.org/officeDocument/2006/relationships/image" Target="../media/image96.png"/></Relationships>
</file>

<file path=ppt/slides/_rels/slide84.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85.xml"/><Relationship Id="rId1" Type="http://schemas.openxmlformats.org/officeDocument/2006/relationships/slideLayout" Target="../slideLayouts/slideLayout2.xml"/><Relationship Id="rId5" Type="http://schemas.openxmlformats.org/officeDocument/2006/relationships/hyperlink" Target="https://www.scouting.org/health-and-safety/safety-moments/" TargetMode="External"/><Relationship Id="rId4" Type="http://schemas.openxmlformats.org/officeDocument/2006/relationships/image" Target="../media/image100.jpeg"/></Relationships>
</file>

<file path=ppt/slides/_rels/slide8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86.xml"/><Relationship Id="rId1" Type="http://schemas.openxmlformats.org/officeDocument/2006/relationships/slideLayout" Target="../slideLayouts/slideLayout2.xml"/><Relationship Id="rId5" Type="http://schemas.openxmlformats.org/officeDocument/2006/relationships/hyperlink" Target="https://www.scouting.org/commissioners/roundtable-support/roundtable-planning-resources/" TargetMode="External"/><Relationship Id="rId4" Type="http://schemas.openxmlformats.org/officeDocument/2006/relationships/image" Target="../media/image102.png"/></Relationships>
</file>

<file path=ppt/slides/_rels/slide8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jpeg"/></Relationships>
</file>

<file path=ppt/slides/_rels/slide89.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10.gif"/><Relationship Id="rId2" Type="http://schemas.openxmlformats.org/officeDocument/2006/relationships/notesSlide" Target="../notesSlides/notesSlide91.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92.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95.xml"/><Relationship Id="rId1" Type="http://schemas.openxmlformats.org/officeDocument/2006/relationships/slideLayout" Target="../slideLayouts/slideLayout2.xml"/><Relationship Id="rId4" Type="http://schemas.openxmlformats.org/officeDocument/2006/relationships/image" Target="../media/image116.jpeg"/></Relationships>
</file>

<file path=ppt/slides/_rels/slide96.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8" Type="http://schemas.openxmlformats.org/officeDocument/2006/relationships/image" Target="../media/image123.png"/><Relationship Id="rId3" Type="http://schemas.openxmlformats.org/officeDocument/2006/relationships/image" Target="../media/image118.jpeg"/><Relationship Id="rId7" Type="http://schemas.openxmlformats.org/officeDocument/2006/relationships/image" Target="../media/image122.jpeg"/><Relationship Id="rId2" Type="http://schemas.openxmlformats.org/officeDocument/2006/relationships/notesSlide" Target="../notesSlides/notesSlide97.xml"/><Relationship Id="rId1" Type="http://schemas.openxmlformats.org/officeDocument/2006/relationships/slideLayout" Target="../slideLayouts/slideLayout12.xml"/><Relationship Id="rId6" Type="http://schemas.openxmlformats.org/officeDocument/2006/relationships/image" Target="../media/image121.jpeg"/><Relationship Id="rId5" Type="http://schemas.openxmlformats.org/officeDocument/2006/relationships/image" Target="../media/image120.jpeg"/><Relationship Id="rId4" Type="http://schemas.openxmlformats.org/officeDocument/2006/relationships/image" Target="../media/image119.jpeg"/><Relationship Id="rId9" Type="http://schemas.openxmlformats.org/officeDocument/2006/relationships/hyperlink" Target="https://www.scouting.org/commissioners/recognition/" TargetMode="External"/></Relationships>
</file>

<file path=ppt/slides/_rels/slide9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98.xml"/><Relationship Id="rId1" Type="http://schemas.openxmlformats.org/officeDocument/2006/relationships/slideLayout" Target="../slideLayouts/slideLayout12.xml"/></Relationships>
</file>

<file path=ppt/slides/_rels/slide9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99.xml"/><Relationship Id="rId1" Type="http://schemas.openxmlformats.org/officeDocument/2006/relationships/slideLayout" Target="../slideLayouts/slideLayout12.xml"/><Relationship Id="rId4" Type="http://schemas.openxmlformats.org/officeDocument/2006/relationships/hyperlink" Target="http://www.scouting.org/commissioners/manuals"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610550-F5A7-49C7-8053-51B735A15F2B}"/>
              </a:ext>
            </a:extLst>
          </p:cNvPr>
          <p:cNvSpPr/>
          <p:nvPr/>
        </p:nvSpPr>
        <p:spPr>
          <a:xfrm>
            <a:off x="0" y="1193646"/>
            <a:ext cx="9144000" cy="1323439"/>
          </a:xfrm>
          <a:prstGeom prst="rect">
            <a:avLst/>
          </a:prstGeom>
        </p:spPr>
        <p:txBody>
          <a:bodyPr wrap="square">
            <a:spAutoFit/>
          </a:bodyPr>
          <a:lstStyle/>
          <a:p>
            <a:pPr algn="ctr"/>
            <a:r>
              <a:rPr lang="en-US" sz="4000" b="1" dirty="0">
                <a:latin typeface="Calibri" panose="020F0502020204030204" pitchFamily="34" charset="0"/>
                <a:ea typeface="Calibri" panose="020F0502020204030204" pitchFamily="34" charset="0"/>
                <a:cs typeface="Times New Roman" panose="02020603050405020304" pitchFamily="18" charset="0"/>
              </a:rPr>
              <a:t> Roundtable Commissioner</a:t>
            </a:r>
          </a:p>
          <a:p>
            <a:pPr algn="ctr"/>
            <a:r>
              <a:rPr lang="en-US" sz="4000" b="1">
                <a:latin typeface="Calibri" panose="020F0502020204030204" pitchFamily="34" charset="0"/>
                <a:ea typeface="Calibri" panose="020F0502020204030204" pitchFamily="34" charset="0"/>
                <a:cs typeface="Times New Roman" panose="02020603050405020304" pitchFamily="18" charset="0"/>
              </a:rPr>
              <a:t> Position-Specific </a:t>
            </a:r>
            <a:r>
              <a:rPr lang="en-US" sz="4000" b="1" dirty="0">
                <a:latin typeface="Calibri" panose="020F0502020204030204" pitchFamily="34" charset="0"/>
                <a:ea typeface="Calibri" panose="020F0502020204030204" pitchFamily="34" charset="0"/>
                <a:cs typeface="Times New Roman" panose="02020603050405020304" pitchFamily="18" charset="0"/>
              </a:rPr>
              <a:t>Training</a:t>
            </a:r>
            <a:endParaRPr lang="en-US" sz="4000" b="1" dirty="0"/>
          </a:p>
        </p:txBody>
      </p:sp>
      <p:pic>
        <p:nvPicPr>
          <p:cNvPr id="3" name="Picture 2">
            <a:extLst>
              <a:ext uri="{FF2B5EF4-FFF2-40B4-BE49-F238E27FC236}">
                <a16:creationId xmlns:a16="http://schemas.microsoft.com/office/drawing/2014/main" id="{5B044E7C-405E-EE2F-8A1B-CF74E1C6D8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5813" y="3157693"/>
            <a:ext cx="2852006" cy="2852006"/>
          </a:xfrm>
          <a:prstGeom prst="rect">
            <a:avLst/>
          </a:prstGeom>
        </p:spPr>
      </p:pic>
      <p:pic>
        <p:nvPicPr>
          <p:cNvPr id="7" name="Picture 6">
            <a:extLst>
              <a:ext uri="{FF2B5EF4-FFF2-40B4-BE49-F238E27FC236}">
                <a16:creationId xmlns:a16="http://schemas.microsoft.com/office/drawing/2014/main" id="{2AEEC536-8F38-BA7A-A786-03A0115A85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61271" y="3157693"/>
            <a:ext cx="2852006" cy="2846787"/>
          </a:xfrm>
          <a:prstGeom prst="rect">
            <a:avLst/>
          </a:prstGeom>
        </p:spPr>
      </p:pic>
      <p:sp>
        <p:nvSpPr>
          <p:cNvPr id="2" name="TextBox 1">
            <a:extLst>
              <a:ext uri="{FF2B5EF4-FFF2-40B4-BE49-F238E27FC236}">
                <a16:creationId xmlns:a16="http://schemas.microsoft.com/office/drawing/2014/main" id="{3C1C1DFD-0C0D-779B-B3B6-2845724385B2}"/>
              </a:ext>
            </a:extLst>
          </p:cNvPr>
          <p:cNvSpPr txBox="1"/>
          <p:nvPr/>
        </p:nvSpPr>
        <p:spPr>
          <a:xfrm>
            <a:off x="6819900" y="6292334"/>
            <a:ext cx="2076450" cy="369332"/>
          </a:xfrm>
          <a:prstGeom prst="rect">
            <a:avLst/>
          </a:prstGeom>
          <a:noFill/>
        </p:spPr>
        <p:txBody>
          <a:bodyPr wrap="square" rtlCol="0">
            <a:spAutoFit/>
          </a:bodyPr>
          <a:lstStyle/>
          <a:p>
            <a:r>
              <a:rPr lang="en-US" dirty="0">
                <a:solidFill>
                  <a:schemeClr val="tx1">
                    <a:lumMod val="50000"/>
                    <a:lumOff val="50000"/>
                  </a:schemeClr>
                </a:solidFill>
              </a:rPr>
              <a:t>Revised 8/2025</a:t>
            </a:r>
          </a:p>
        </p:txBody>
      </p:sp>
    </p:spTree>
    <p:extLst>
      <p:ext uri="{BB962C8B-B14F-4D97-AF65-F5344CB8AC3E}">
        <p14:creationId xmlns:p14="http://schemas.microsoft.com/office/powerpoint/2010/main" val="3431923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5258E-15F1-EC32-652D-9BF7E6BD70DC}"/>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253A1E9C-763B-B8BF-5622-BAB3020C410F}"/>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E1C92C58-862A-AE38-02CA-04DC1A3478B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3FB87072-6F84-1153-2A6E-8AFDC9AB3E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4" name="TextBox 3">
            <a:extLst>
              <a:ext uri="{FF2B5EF4-FFF2-40B4-BE49-F238E27FC236}">
                <a16:creationId xmlns:a16="http://schemas.microsoft.com/office/drawing/2014/main" id="{240D8D2D-1EE9-982A-663A-F2D86BAD7087}"/>
              </a:ext>
            </a:extLst>
          </p:cNvPr>
          <p:cNvSpPr txBox="1"/>
          <p:nvPr/>
        </p:nvSpPr>
        <p:spPr>
          <a:xfrm>
            <a:off x="339559" y="272931"/>
            <a:ext cx="3705063" cy="646331"/>
          </a:xfrm>
          <a:prstGeom prst="rect">
            <a:avLst/>
          </a:prstGeom>
          <a:noFill/>
        </p:spPr>
        <p:txBody>
          <a:bodyPr wrap="square" rtlCol="0">
            <a:spAutoFit/>
          </a:bodyPr>
          <a:lstStyle/>
          <a:p>
            <a:r>
              <a:rPr lang="en-US" sz="3600" b="1" dirty="0"/>
              <a:t>Unit Metrics</a:t>
            </a:r>
          </a:p>
        </p:txBody>
      </p:sp>
      <p:sp>
        <p:nvSpPr>
          <p:cNvPr id="14" name="Subtitle 6">
            <a:extLst>
              <a:ext uri="{FF2B5EF4-FFF2-40B4-BE49-F238E27FC236}">
                <a16:creationId xmlns:a16="http://schemas.microsoft.com/office/drawing/2014/main" id="{8B740558-75CB-6347-7197-B7E776AE23F2}"/>
              </a:ext>
            </a:extLst>
          </p:cNvPr>
          <p:cNvSpPr txBox="1">
            <a:spLocks/>
          </p:cNvSpPr>
          <p:nvPr/>
        </p:nvSpPr>
        <p:spPr>
          <a:xfrm>
            <a:off x="2651760" y="1923109"/>
            <a:ext cx="5833102" cy="3620438"/>
          </a:xfrm>
          <a:prstGeom prst="rect">
            <a:avLst/>
          </a:prstGeom>
        </p:spPr>
        <p:txBody>
          <a:bodyPr vert="horz" lIns="51435" tIns="25718" rIns="51435" bIns="25718"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rgbClr val="015E9E"/>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rgbClr val="015E9E"/>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rgbClr val="015E9E"/>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rgbClr val="015E9E"/>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321469" indent="-321469" algn="l">
              <a:buFont typeface="Arial" panose="020B0604020202020204" pitchFamily="34" charset="0"/>
              <a:buChar char="•"/>
            </a:pPr>
            <a:r>
              <a:rPr lang="en-US" sz="2800" b="1" dirty="0">
                <a:solidFill>
                  <a:schemeClr val="tx1"/>
                </a:solidFill>
              </a:rPr>
              <a:t>Key Leaders Trained</a:t>
            </a:r>
          </a:p>
          <a:p>
            <a:pPr marL="321469" indent="-321469" algn="l">
              <a:buFont typeface="Arial" panose="020B0604020202020204" pitchFamily="34" charset="0"/>
              <a:buChar char="•"/>
            </a:pPr>
            <a:r>
              <a:rPr lang="en-US" sz="2800" b="1" dirty="0">
                <a:solidFill>
                  <a:schemeClr val="tx1"/>
                </a:solidFill>
              </a:rPr>
              <a:t>Unit Size</a:t>
            </a:r>
          </a:p>
          <a:p>
            <a:pPr marL="321469" indent="-321469" algn="l">
              <a:buFont typeface="Arial" panose="020B0604020202020204" pitchFamily="34" charset="0"/>
              <a:buChar char="•"/>
            </a:pPr>
            <a:r>
              <a:rPr lang="en-US" sz="2800" b="1" dirty="0">
                <a:solidFill>
                  <a:schemeClr val="tx1"/>
                </a:solidFill>
              </a:rPr>
              <a:t>Year Over Year Membership Growth</a:t>
            </a:r>
          </a:p>
          <a:p>
            <a:pPr marL="321469" indent="-321469" algn="l">
              <a:buFont typeface="Arial" panose="020B0604020202020204" pitchFamily="34" charset="0"/>
              <a:buChar char="•"/>
            </a:pPr>
            <a:r>
              <a:rPr lang="en-US" sz="2800" b="1" dirty="0">
                <a:solidFill>
                  <a:schemeClr val="tx1"/>
                </a:solidFill>
              </a:rPr>
              <a:t>Advancement / Youth Leadership</a:t>
            </a:r>
          </a:p>
          <a:p>
            <a:pPr marL="321469" indent="-321469" algn="l">
              <a:buFont typeface="Arial" panose="020B0604020202020204" pitchFamily="34" charset="0"/>
              <a:buChar char="•"/>
            </a:pPr>
            <a:r>
              <a:rPr lang="en-US" sz="2800" b="1" dirty="0">
                <a:solidFill>
                  <a:schemeClr val="tx1"/>
                </a:solidFill>
              </a:rPr>
              <a:t>Outdoor Activities / Super Activity</a:t>
            </a:r>
          </a:p>
          <a:p>
            <a:pPr marL="321469" indent="-321469" algn="l">
              <a:buFont typeface="Arial" panose="020B0604020202020204" pitchFamily="34" charset="0"/>
              <a:buChar char="•"/>
            </a:pPr>
            <a:r>
              <a:rPr lang="en-US" sz="2800" b="1" dirty="0">
                <a:solidFill>
                  <a:schemeClr val="tx1"/>
                </a:solidFill>
              </a:rPr>
              <a:t>Retention</a:t>
            </a:r>
          </a:p>
          <a:p>
            <a:pPr algn="l"/>
            <a:endParaRPr lang="en-US" sz="3600" dirty="0">
              <a:solidFill>
                <a:schemeClr val="tx1"/>
              </a:solidFill>
            </a:endParaRPr>
          </a:p>
        </p:txBody>
      </p:sp>
      <p:pic>
        <p:nvPicPr>
          <p:cNvPr id="15" name="Google Shape;129;p4" descr="Icon Image">
            <a:extLst>
              <a:ext uri="{FF2B5EF4-FFF2-40B4-BE49-F238E27FC236}">
                <a16:creationId xmlns:a16="http://schemas.microsoft.com/office/drawing/2014/main" id="{220814DC-015E-41DB-F05A-DA20BBCE3931}"/>
              </a:ext>
            </a:extLst>
          </p:cNvPr>
          <p:cNvPicPr preferRelativeResize="0"/>
          <p:nvPr/>
        </p:nvPicPr>
        <p:blipFill rotWithShape="1">
          <a:blip r:embed="rId3">
            <a:alphaModFix/>
          </a:blip>
          <a:srcRect/>
          <a:stretch/>
        </p:blipFill>
        <p:spPr>
          <a:xfrm>
            <a:off x="815893" y="2616847"/>
            <a:ext cx="1532952" cy="1400219"/>
          </a:xfrm>
          <a:prstGeom prst="rect">
            <a:avLst/>
          </a:prstGeom>
          <a:noFill/>
          <a:ln>
            <a:noFill/>
          </a:ln>
        </p:spPr>
      </p:pic>
    </p:spTree>
    <p:extLst>
      <p:ext uri="{BB962C8B-B14F-4D97-AF65-F5344CB8AC3E}">
        <p14:creationId xmlns:p14="http://schemas.microsoft.com/office/powerpoint/2010/main" val="318124711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sp>
        <p:nvSpPr>
          <p:cNvPr id="717" name="Google Shape;717;p80"/>
          <p:cNvSpPr/>
          <p:nvPr/>
        </p:nvSpPr>
        <p:spPr>
          <a:xfrm>
            <a:off x="204223" y="118630"/>
            <a:ext cx="9144000"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Commissioner </a:t>
            </a:r>
          </a:p>
          <a:p>
            <a:pPr marL="0" marR="0" lvl="0" indent="0" rtl="0">
              <a:spcBef>
                <a:spcPts val="0"/>
              </a:spcBef>
              <a:spcAft>
                <a:spcPts val="0"/>
              </a:spcAft>
              <a:buNone/>
            </a:pPr>
            <a:r>
              <a:rPr lang="en-US" sz="3600" b="1" dirty="0">
                <a:solidFill>
                  <a:schemeClr val="dk1"/>
                </a:solidFill>
                <a:latin typeface="Calibri"/>
                <a:ea typeface="Calibri"/>
                <a:cs typeface="Calibri"/>
                <a:sym typeface="Calibri"/>
              </a:rPr>
              <a:t>Website</a:t>
            </a:r>
            <a:endParaRPr sz="3600" b="1" dirty="0">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B2718340-72B8-F483-D3AD-0A2BABBA07DB}"/>
              </a:ext>
            </a:extLst>
          </p:cNvPr>
          <p:cNvPicPr>
            <a:picLocks noChangeAspect="1"/>
          </p:cNvPicPr>
          <p:nvPr/>
        </p:nvPicPr>
        <p:blipFill>
          <a:blip r:embed="rId3"/>
          <a:stretch>
            <a:fillRect/>
          </a:stretch>
        </p:blipFill>
        <p:spPr>
          <a:xfrm>
            <a:off x="734557" y="1436912"/>
            <a:ext cx="7674885" cy="4190017"/>
          </a:xfrm>
          <a:prstGeom prst="rect">
            <a:avLst/>
          </a:prstGeom>
          <a:ln>
            <a:solidFill>
              <a:schemeClr val="accent1"/>
            </a:solidFill>
          </a:ln>
        </p:spPr>
      </p:pic>
      <p:pic>
        <p:nvPicPr>
          <p:cNvPr id="2" name="Picture 1">
            <a:extLst>
              <a:ext uri="{FF2B5EF4-FFF2-40B4-BE49-F238E27FC236}">
                <a16:creationId xmlns:a16="http://schemas.microsoft.com/office/drawing/2014/main" id="{6A59CF3C-CE35-8E01-9A27-0C99AF4C912D}"/>
              </a:ext>
            </a:extLst>
          </p:cNvPr>
          <p:cNvPicPr>
            <a:picLocks noChangeAspect="1"/>
          </p:cNvPicPr>
          <p:nvPr/>
        </p:nvPicPr>
        <p:blipFill>
          <a:blip r:embed="rId4"/>
          <a:stretch>
            <a:fillRect/>
          </a:stretch>
        </p:blipFill>
        <p:spPr>
          <a:xfrm>
            <a:off x="2271135" y="5862917"/>
            <a:ext cx="777875" cy="762000"/>
          </a:xfrm>
          <a:prstGeom prst="rect">
            <a:avLst/>
          </a:prstGeom>
        </p:spPr>
      </p:pic>
      <p:sp>
        <p:nvSpPr>
          <p:cNvPr id="5" name="TextBox 4">
            <a:extLst>
              <a:ext uri="{FF2B5EF4-FFF2-40B4-BE49-F238E27FC236}">
                <a16:creationId xmlns:a16="http://schemas.microsoft.com/office/drawing/2014/main" id="{CBBE5C93-67B7-B405-73A2-A2A2A72963D2}"/>
              </a:ext>
            </a:extLst>
          </p:cNvPr>
          <p:cNvSpPr txBox="1"/>
          <p:nvPr/>
        </p:nvSpPr>
        <p:spPr>
          <a:xfrm>
            <a:off x="3748378" y="5975659"/>
            <a:ext cx="4661064" cy="369332"/>
          </a:xfrm>
          <a:prstGeom prst="rect">
            <a:avLst/>
          </a:prstGeom>
          <a:noFill/>
        </p:spPr>
        <p:txBody>
          <a:bodyPr wrap="square">
            <a:spAutoFit/>
          </a:bodyPr>
          <a:lstStyle/>
          <a:p>
            <a:pPr marL="0" marR="0"/>
            <a:r>
              <a:rPr lang="en-US" sz="1800" u="sng" kern="120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5"/>
              </a:rPr>
              <a:t>https://www.scouting.org/commissioners/</a:t>
            </a:r>
            <a:endParaRPr lang="en-US" sz="18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2528669" y="1452810"/>
            <a:ext cx="4086661" cy="707886"/>
          </a:xfrm>
          <a:prstGeom prst="rect">
            <a:avLst/>
          </a:prstGeom>
        </p:spPr>
        <p:txBody>
          <a:bodyPr wrap="square">
            <a:spAutoFit/>
          </a:bodyPr>
          <a:lstStyle/>
          <a:p>
            <a:pPr algn="ctr"/>
            <a:r>
              <a:rPr lang="en-US" sz="4000" b="1" dirty="0">
                <a:ea typeface="Calibri" panose="020F0502020204030204" pitchFamily="34" charset="0"/>
                <a:cs typeface="Arial" panose="020B0604020202020204" pitchFamily="34" charset="0"/>
              </a:rPr>
              <a:t>Wreath of Service</a:t>
            </a:r>
            <a:endParaRPr lang="en-US" sz="4000" b="1" dirty="0">
              <a:cs typeface="Arial" panose="020B0604020202020204" pitchFamily="34" charset="0"/>
            </a:endParaRPr>
          </a:p>
        </p:txBody>
      </p:sp>
      <p:pic>
        <p:nvPicPr>
          <p:cNvPr id="5" name="Picture 4">
            <a:extLst>
              <a:ext uri="{FF2B5EF4-FFF2-40B4-BE49-F238E27FC236}">
                <a16:creationId xmlns:a16="http://schemas.microsoft.com/office/drawing/2014/main" id="{D49FDD16-F313-4D6F-B222-AB6974898C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73333" y="2488557"/>
            <a:ext cx="3397332" cy="2916633"/>
          </a:xfrm>
          <a:prstGeom prst="rect">
            <a:avLst/>
          </a:prstGeom>
        </p:spPr>
      </p:pic>
    </p:spTree>
    <p:extLst>
      <p:ext uri="{BB962C8B-B14F-4D97-AF65-F5344CB8AC3E}">
        <p14:creationId xmlns:p14="http://schemas.microsoft.com/office/powerpoint/2010/main" val="8274418"/>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33362" y="790575"/>
            <a:ext cx="8677275" cy="1277273"/>
          </a:xfrm>
          <a:prstGeom prst="rect">
            <a:avLst/>
          </a:prstGeom>
        </p:spPr>
        <p:txBody>
          <a:bodyPr wrap="square">
            <a:spAutoFit/>
          </a:bodyPr>
          <a:lstStyle/>
          <a:p>
            <a:pPr>
              <a:spcAft>
                <a:spcPts val="600"/>
              </a:spcAft>
            </a:pPr>
            <a:r>
              <a:rPr lang="en-US" sz="3600" b="1" dirty="0">
                <a:latin typeface="Calibri" panose="020F0502020204030204" pitchFamily="34" charset="0"/>
                <a:ea typeface="Calibri" panose="020F0502020204030204" pitchFamily="34" charset="0"/>
                <a:cs typeface="Times New Roman" panose="02020603050405020304" pitchFamily="18" charset="0"/>
              </a:rPr>
              <a:t>As a roundtable commissioner,</a:t>
            </a:r>
          </a:p>
          <a:p>
            <a:pPr>
              <a:spcAft>
                <a:spcPts val="600"/>
              </a:spcAft>
            </a:pPr>
            <a:r>
              <a:rPr lang="en-US" sz="3600" b="1" dirty="0">
                <a:latin typeface="Calibri" panose="020F0502020204030204" pitchFamily="34" charset="0"/>
                <a:ea typeface="Calibri" panose="020F0502020204030204" pitchFamily="34" charset="0"/>
                <a:cs typeface="Times New Roman" panose="02020603050405020304" pitchFamily="18" charset="0"/>
              </a:rPr>
              <a:t>you have made a personal commitment…</a:t>
            </a:r>
            <a:endParaRPr lang="en-US" sz="36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2" name="Picture 1">
            <a:extLst>
              <a:ext uri="{FF2B5EF4-FFF2-40B4-BE49-F238E27FC236}">
                <a16:creationId xmlns:a16="http://schemas.microsoft.com/office/drawing/2014/main" id="{9DF4E535-03CF-4AE0-8C64-336BDBC0447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5317" y="2801074"/>
            <a:ext cx="2896683" cy="2896683"/>
          </a:xfrm>
          <a:prstGeom prst="rect">
            <a:avLst/>
          </a:prstGeom>
        </p:spPr>
      </p:pic>
      <p:pic>
        <p:nvPicPr>
          <p:cNvPr id="3" name="Picture 2">
            <a:extLst>
              <a:ext uri="{FF2B5EF4-FFF2-40B4-BE49-F238E27FC236}">
                <a16:creationId xmlns:a16="http://schemas.microsoft.com/office/drawing/2014/main" id="{CFFADBCB-0CD0-1A40-5494-25278F192B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32782" y="2641922"/>
            <a:ext cx="3061437" cy="3055835"/>
          </a:xfrm>
          <a:prstGeom prst="rect">
            <a:avLst/>
          </a:prstGeom>
        </p:spPr>
      </p:pic>
    </p:spTree>
    <p:extLst>
      <p:ext uri="{BB962C8B-B14F-4D97-AF65-F5344CB8AC3E}">
        <p14:creationId xmlns:p14="http://schemas.microsoft.com/office/powerpoint/2010/main" val="294621836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84"/>
          <p:cNvSpPr/>
          <p:nvPr/>
        </p:nvSpPr>
        <p:spPr>
          <a:xfrm>
            <a:off x="-1" y="1303215"/>
            <a:ext cx="9144000" cy="1047939"/>
          </a:xfrm>
          <a:prstGeom prst="rect">
            <a:avLst/>
          </a:prstGeom>
          <a:noFill/>
          <a:ln>
            <a:noFill/>
          </a:ln>
        </p:spPr>
        <p:txBody>
          <a:bodyPr spcFirstLastPara="1" wrap="square" lIns="91425" tIns="45700" rIns="91425" bIns="45700" anchor="t" anchorCtr="0">
            <a:spAutoFit/>
          </a:bodyPr>
          <a:lstStyle/>
          <a:p>
            <a:pPr marL="0" marR="0" lvl="0" indent="0" algn="ctr" rtl="0">
              <a:lnSpc>
                <a:spcPct val="115000"/>
              </a:lnSpc>
              <a:spcBef>
                <a:spcPts val="0"/>
              </a:spcBef>
              <a:spcAft>
                <a:spcPts val="0"/>
              </a:spcAft>
              <a:buNone/>
            </a:pPr>
            <a:r>
              <a:rPr lang="en-US" sz="5400" b="1" dirty="0">
                <a:solidFill>
                  <a:schemeClr val="dk1"/>
                </a:solidFill>
                <a:latin typeface="Calibri"/>
                <a:ea typeface="Calibri"/>
                <a:cs typeface="Calibri"/>
                <a:sym typeface="Calibri"/>
              </a:rPr>
              <a:t>CONGRATULATIONS!</a:t>
            </a:r>
            <a:endParaRPr sz="5400" dirty="0">
              <a:solidFill>
                <a:schemeClr val="dk1"/>
              </a:solidFill>
              <a:latin typeface="Calibri"/>
              <a:ea typeface="Calibri"/>
              <a:cs typeface="Calibri"/>
              <a:sym typeface="Calibri"/>
            </a:endParaRPr>
          </a:p>
        </p:txBody>
      </p:sp>
      <p:pic>
        <p:nvPicPr>
          <p:cNvPr id="746" name="Google Shape;746;p84"/>
          <p:cNvPicPr preferRelativeResize="0"/>
          <p:nvPr/>
        </p:nvPicPr>
        <p:blipFill rotWithShape="1">
          <a:blip r:embed="rId3">
            <a:alphaModFix/>
          </a:blip>
          <a:srcRect/>
          <a:stretch/>
        </p:blipFill>
        <p:spPr>
          <a:xfrm>
            <a:off x="2977661" y="2419539"/>
            <a:ext cx="3188677" cy="3135246"/>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24;p21">
            <a:extLst>
              <a:ext uri="{FF2B5EF4-FFF2-40B4-BE49-F238E27FC236}">
                <a16:creationId xmlns:a16="http://schemas.microsoft.com/office/drawing/2014/main" id="{7730D95F-7A67-8D53-5A42-43F109FB05F8}"/>
              </a:ext>
            </a:extLst>
          </p:cNvPr>
          <p:cNvSpPr/>
          <p:nvPr/>
        </p:nvSpPr>
        <p:spPr>
          <a:xfrm>
            <a:off x="2382837" y="1711607"/>
            <a:ext cx="4378325" cy="1717393"/>
          </a:xfrm>
          <a:prstGeom prst="rect">
            <a:avLst/>
          </a:prstGeom>
          <a:noFill/>
          <a:ln>
            <a:noFill/>
          </a:ln>
        </p:spPr>
        <p:txBody>
          <a:bodyPr spcFirstLastPara="1" wrap="square" lIns="91425" tIns="45700" rIns="91425" bIns="45700" anchor="t" anchorCtr="0">
            <a:spAutoFit/>
          </a:bodyPr>
          <a:lstStyle/>
          <a:p>
            <a:pPr algn="ctr">
              <a:buClr>
                <a:schemeClr val="accent1"/>
              </a:buClr>
              <a:buSzPts val="3600"/>
            </a:pPr>
            <a:r>
              <a:rPr lang="en-US" sz="4800" b="1" dirty="0">
                <a:solidFill>
                  <a:schemeClr val="dk1"/>
                </a:solidFill>
                <a:latin typeface="Calibri"/>
                <a:ea typeface="Calibri"/>
                <a:cs typeface="Calibri"/>
                <a:sym typeface="Calibri"/>
              </a:rPr>
              <a:t>Questions?</a:t>
            </a:r>
            <a:endParaRPr dirty="0"/>
          </a:p>
          <a:p>
            <a:pPr algn="ctr">
              <a:spcBef>
                <a:spcPts val="960"/>
              </a:spcBef>
              <a:buClr>
                <a:schemeClr val="accent1"/>
              </a:buClr>
              <a:buSzPts val="3600"/>
            </a:pPr>
            <a:r>
              <a:rPr lang="en-US" sz="4800" b="1" dirty="0">
                <a:solidFill>
                  <a:schemeClr val="dk1"/>
                </a:solidFill>
                <a:latin typeface="Calibri"/>
                <a:ea typeface="Calibri"/>
                <a:cs typeface="Calibri"/>
                <a:sym typeface="Calibri"/>
              </a:rPr>
              <a:t>Comments!</a:t>
            </a:r>
            <a:endParaRPr dirty="0"/>
          </a:p>
        </p:txBody>
      </p:sp>
      <p:pic>
        <p:nvPicPr>
          <p:cNvPr id="3" name="Google Shape;225;p21">
            <a:extLst>
              <a:ext uri="{FF2B5EF4-FFF2-40B4-BE49-F238E27FC236}">
                <a16:creationId xmlns:a16="http://schemas.microsoft.com/office/drawing/2014/main" id="{EA4F1748-556F-4538-2F95-A1047E771968}"/>
              </a:ext>
            </a:extLst>
          </p:cNvPr>
          <p:cNvPicPr preferRelativeResize="0"/>
          <p:nvPr/>
        </p:nvPicPr>
        <p:blipFill rotWithShape="1">
          <a:blip r:embed="rId3">
            <a:alphaModFix/>
          </a:blip>
          <a:srcRect/>
          <a:stretch/>
        </p:blipFill>
        <p:spPr>
          <a:xfrm>
            <a:off x="2493948" y="3892898"/>
            <a:ext cx="4157832" cy="1725318"/>
          </a:xfrm>
          <a:prstGeom prst="rect">
            <a:avLst/>
          </a:prstGeom>
          <a:noFill/>
          <a:ln>
            <a:noFill/>
          </a:ln>
        </p:spPr>
      </p:pic>
      <p:pic>
        <p:nvPicPr>
          <p:cNvPr id="4" name="Picture 3">
            <a:extLst>
              <a:ext uri="{FF2B5EF4-FFF2-40B4-BE49-F238E27FC236}">
                <a16:creationId xmlns:a16="http://schemas.microsoft.com/office/drawing/2014/main" id="{744ED6EC-CF6A-F9C6-EADD-1B6EE8F92F6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873" y="91321"/>
            <a:ext cx="2005006" cy="413152"/>
          </a:xfrm>
          <a:prstGeom prst="rect">
            <a:avLst/>
          </a:prstGeom>
        </p:spPr>
      </p:pic>
    </p:spTree>
    <p:extLst>
      <p:ext uri="{BB962C8B-B14F-4D97-AF65-F5344CB8AC3E}">
        <p14:creationId xmlns:p14="http://schemas.microsoft.com/office/powerpoint/2010/main" val="19222629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1CFD4-AE02-6924-7321-0D304EE31A9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CFAE86F4-41ED-0A8C-FD13-A82B3E67878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5E4045-5BED-EA3D-BFEB-D140264EC73F}"/>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05382CA-7210-1663-959C-4E9F32B7F10E}"/>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pic>
        <p:nvPicPr>
          <p:cNvPr id="4" name="Picture 2">
            <a:extLst>
              <a:ext uri="{FF2B5EF4-FFF2-40B4-BE49-F238E27FC236}">
                <a16:creationId xmlns:a16="http://schemas.microsoft.com/office/drawing/2014/main" id="{2DF359BF-EE3B-7012-78CE-9408B9581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562" y="1362596"/>
            <a:ext cx="8372876" cy="4668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1218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60C74-407B-AA54-FFEC-27E9DBF65A16}"/>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945F33FC-F5EA-268D-BCDD-652BE0855637}"/>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138BDCDB-1E58-BDF4-50A9-EE0BE3227DC6}"/>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E0A463B3-B675-33AD-33B1-82EF6AD611C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7D27557E-3F06-582B-2F4F-5CD12D304D0E}"/>
              </a:ext>
            </a:extLst>
          </p:cNvPr>
          <p:cNvSpPr txBox="1">
            <a:spLocks/>
          </p:cNvSpPr>
          <p:nvPr/>
        </p:nvSpPr>
        <p:spPr>
          <a:xfrm>
            <a:off x="238353" y="237791"/>
            <a:ext cx="5140355" cy="58936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Unit</a:t>
            </a:r>
            <a:r>
              <a:rPr lang="en-US" sz="4000" b="1" dirty="0"/>
              <a:t> </a:t>
            </a:r>
            <a:r>
              <a:rPr lang="en-US" sz="3600" b="1" dirty="0">
                <a:latin typeface="+mn-lt"/>
              </a:rPr>
              <a:t>Connections</a:t>
            </a:r>
            <a:endParaRPr lang="en-US" sz="4000" b="1" dirty="0">
              <a:latin typeface="+mn-lt"/>
            </a:endParaRPr>
          </a:p>
        </p:txBody>
      </p:sp>
      <p:sp>
        <p:nvSpPr>
          <p:cNvPr id="6" name="TextBox 5">
            <a:extLst>
              <a:ext uri="{FF2B5EF4-FFF2-40B4-BE49-F238E27FC236}">
                <a16:creationId xmlns:a16="http://schemas.microsoft.com/office/drawing/2014/main" id="{8EC8564D-80CD-E680-8A0D-B8AA81E54198}"/>
              </a:ext>
            </a:extLst>
          </p:cNvPr>
          <p:cNvSpPr txBox="1"/>
          <p:nvPr/>
        </p:nvSpPr>
        <p:spPr>
          <a:xfrm>
            <a:off x="1443785" y="1905506"/>
            <a:ext cx="6448927" cy="3046988"/>
          </a:xfrm>
          <a:prstGeom prst="rect">
            <a:avLst/>
          </a:prstGeom>
          <a:noFill/>
        </p:spPr>
        <p:txBody>
          <a:bodyPr wrap="square">
            <a:spAutoFit/>
          </a:bodyPr>
          <a:lstStyle/>
          <a:p>
            <a:pPr marL="457200" indent="-457200">
              <a:buFont typeface="Arial" panose="020B0604020202020204" pitchFamily="34" charset="0"/>
              <a:buChar char="•"/>
            </a:pPr>
            <a:r>
              <a:rPr lang="en-US" sz="3200" b="1"/>
              <a:t>Build relationships</a:t>
            </a:r>
          </a:p>
          <a:p>
            <a:pPr marL="457200" indent="-457200">
              <a:buFont typeface="Arial" panose="020B0604020202020204" pitchFamily="34" charset="0"/>
              <a:buChar char="•"/>
            </a:pPr>
            <a:r>
              <a:rPr lang="en-US" sz="3200" b="1"/>
              <a:t>Enhance conversations </a:t>
            </a:r>
          </a:p>
          <a:p>
            <a:pPr marL="457200" indent="-457200">
              <a:buFont typeface="Arial" panose="020B0604020202020204" pitchFamily="34" charset="0"/>
              <a:buChar char="•"/>
            </a:pPr>
            <a:r>
              <a:rPr lang="en-US" sz="3200" b="1"/>
              <a:t>Drive collaboration &amp; innovation</a:t>
            </a:r>
          </a:p>
          <a:p>
            <a:pPr marL="457200" indent="-457200">
              <a:buFont typeface="Arial" panose="020B0604020202020204" pitchFamily="34" charset="0"/>
              <a:buChar char="•"/>
            </a:pPr>
            <a:r>
              <a:rPr lang="en-US" sz="3200" b="1"/>
              <a:t>Foster support</a:t>
            </a:r>
          </a:p>
          <a:p>
            <a:pPr marL="457200" indent="-457200">
              <a:buFont typeface="Arial" panose="020B0604020202020204" pitchFamily="34" charset="0"/>
              <a:buChar char="•"/>
            </a:pPr>
            <a:r>
              <a:rPr lang="en-US" sz="3200" b="1"/>
              <a:t>Create &amp; grow partnerships</a:t>
            </a:r>
          </a:p>
          <a:p>
            <a:pPr marL="457200" indent="-457200">
              <a:buFont typeface="Arial" panose="020B0604020202020204" pitchFamily="34" charset="0"/>
              <a:buChar char="•"/>
            </a:pPr>
            <a:r>
              <a:rPr lang="en-US" sz="3200" b="1"/>
              <a:t>Change lives</a:t>
            </a:r>
          </a:p>
        </p:txBody>
      </p:sp>
    </p:spTree>
    <p:extLst>
      <p:ext uri="{BB962C8B-B14F-4D97-AF65-F5344CB8AC3E}">
        <p14:creationId xmlns:p14="http://schemas.microsoft.com/office/powerpoint/2010/main" val="729730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pic>
        <p:nvPicPr>
          <p:cNvPr id="288" name="Google Shape;288;p16"/>
          <p:cNvPicPr preferRelativeResize="0"/>
          <p:nvPr/>
        </p:nvPicPr>
        <p:blipFill rotWithShape="1">
          <a:blip r:embed="rId3">
            <a:alphaModFix/>
          </a:blip>
          <a:srcRect/>
          <a:stretch/>
        </p:blipFill>
        <p:spPr>
          <a:xfrm>
            <a:off x="290920" y="1047697"/>
            <a:ext cx="5808371" cy="4425443"/>
          </a:xfrm>
          <a:prstGeom prst="rect">
            <a:avLst/>
          </a:prstGeom>
          <a:noFill/>
          <a:ln>
            <a:solidFill>
              <a:schemeClr val="accent1"/>
            </a:solidFill>
          </a:ln>
        </p:spPr>
      </p:pic>
      <p:pic>
        <p:nvPicPr>
          <p:cNvPr id="2" name="Picture 1">
            <a:extLst>
              <a:ext uri="{FF2B5EF4-FFF2-40B4-BE49-F238E27FC236}">
                <a16:creationId xmlns:a16="http://schemas.microsoft.com/office/drawing/2014/main" id="{3CF225DA-74A9-25C9-204E-1F18AFCAC77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33885" y="2875765"/>
            <a:ext cx="1320453" cy="1320453"/>
          </a:xfrm>
          <a:prstGeom prst="rect">
            <a:avLst/>
          </a:prstGeom>
          <a:noFill/>
          <a:ln>
            <a:noFill/>
          </a:ln>
        </p:spPr>
      </p:pic>
      <p:sp>
        <p:nvSpPr>
          <p:cNvPr id="4" name="TextBox 3">
            <a:extLst>
              <a:ext uri="{FF2B5EF4-FFF2-40B4-BE49-F238E27FC236}">
                <a16:creationId xmlns:a16="http://schemas.microsoft.com/office/drawing/2014/main" id="{82A01841-2049-B082-6F96-BE3C6276989E}"/>
              </a:ext>
            </a:extLst>
          </p:cNvPr>
          <p:cNvSpPr txBox="1"/>
          <p:nvPr/>
        </p:nvSpPr>
        <p:spPr>
          <a:xfrm>
            <a:off x="4572000" y="5810303"/>
            <a:ext cx="4283379" cy="646331"/>
          </a:xfrm>
          <a:prstGeom prst="rect">
            <a:avLst/>
          </a:prstGeom>
          <a:noFill/>
        </p:spPr>
        <p:txBody>
          <a:bodyPr wrap="square">
            <a:spAutoFit/>
          </a:bodyPr>
          <a:lstStyle/>
          <a:p>
            <a:pPr marL="0" marR="0">
              <a:buNone/>
            </a:pPr>
            <a:r>
              <a:rPr lang="en-US" sz="1800" b="1" u="sng" kern="1200" dirty="0">
                <a:solidFill>
                  <a:srgbClr val="0563C1"/>
                </a:solidFill>
                <a:effectLst/>
                <a:latin typeface="Calibri" panose="020F0502020204030204" pitchFamily="34" charset="0"/>
                <a:ea typeface="Calibri" panose="020F0502020204030204" pitchFamily="34" charset="0"/>
                <a:hlinkClick r:id="rId5"/>
              </a:rPr>
              <a:t>https://www.scouting.org/commissioners/connections/</a:t>
            </a:r>
            <a:endParaRPr lang="en-US" sz="1800" dirty="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678D95-26A1-4FD1-6DF7-FDFBB039E8DD}"/>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A16E7805-36C6-A3DC-264F-93E0A95D4F42}"/>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D94BD6F-C11B-2073-882D-98FFBD8A4D30}"/>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8B2C2285-2F6A-1BC3-CA21-64BB1F5E270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EE886012-D503-D97E-BC37-05EB50227EDC}"/>
              </a:ext>
            </a:extLst>
          </p:cNvPr>
          <p:cNvSpPr txBox="1">
            <a:spLocks/>
          </p:cNvSpPr>
          <p:nvPr/>
        </p:nvSpPr>
        <p:spPr>
          <a:xfrm>
            <a:off x="458266" y="224396"/>
            <a:ext cx="5143500" cy="590550"/>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Unit Goals</a:t>
            </a:r>
          </a:p>
        </p:txBody>
      </p:sp>
      <p:pic>
        <p:nvPicPr>
          <p:cNvPr id="6" name="Google Shape;132;p4" descr="Icon Image">
            <a:extLst>
              <a:ext uri="{FF2B5EF4-FFF2-40B4-BE49-F238E27FC236}">
                <a16:creationId xmlns:a16="http://schemas.microsoft.com/office/drawing/2014/main" id="{B93062B3-4ECD-DED8-72EC-6A1A26F2B5FC}"/>
              </a:ext>
            </a:extLst>
          </p:cNvPr>
          <p:cNvPicPr preferRelativeResize="0"/>
          <p:nvPr/>
        </p:nvPicPr>
        <p:blipFill rotWithShape="1">
          <a:blip r:embed="rId3">
            <a:alphaModFix/>
          </a:blip>
          <a:srcRect/>
          <a:stretch/>
        </p:blipFill>
        <p:spPr>
          <a:xfrm>
            <a:off x="1548775" y="2362664"/>
            <a:ext cx="1573838" cy="1556080"/>
          </a:xfrm>
          <a:prstGeom prst="rect">
            <a:avLst/>
          </a:prstGeom>
          <a:noFill/>
          <a:ln>
            <a:noFill/>
          </a:ln>
        </p:spPr>
      </p:pic>
      <p:pic>
        <p:nvPicPr>
          <p:cNvPr id="8" name="Picture 2">
            <a:extLst>
              <a:ext uri="{FF2B5EF4-FFF2-40B4-BE49-F238E27FC236}">
                <a16:creationId xmlns:a16="http://schemas.microsoft.com/office/drawing/2014/main" id="{BF88BD2F-3411-B4B1-0AC0-EC3662A2168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475973" y="2228533"/>
            <a:ext cx="4484977" cy="22424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11867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C75B3-B4E8-85CF-748F-7E232CFDACA9}"/>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4A841E9C-ABC6-54B2-B4A7-2A722D185253}"/>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324ABC17-586F-B7C1-53C4-C818C23456E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D98B4255-789B-D391-1E33-82AC68EBAF02}"/>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87A0FCE8-E762-DEE5-6D6E-5FD22B78C6F8}"/>
              </a:ext>
            </a:extLst>
          </p:cNvPr>
          <p:cNvSpPr txBox="1">
            <a:spLocks/>
          </p:cNvSpPr>
          <p:nvPr/>
        </p:nvSpPr>
        <p:spPr>
          <a:xfrm>
            <a:off x="436684" y="237791"/>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Unit</a:t>
            </a:r>
            <a:r>
              <a:rPr lang="en-US" sz="3600" b="1" dirty="0">
                <a:solidFill>
                  <a:schemeClr val="bg1"/>
                </a:solidFill>
                <a:latin typeface="+mn-lt"/>
              </a:rPr>
              <a:t> </a:t>
            </a:r>
            <a:r>
              <a:rPr lang="en-US" sz="3600" b="1" dirty="0">
                <a:latin typeface="+mn-lt"/>
              </a:rPr>
              <a:t>Support</a:t>
            </a:r>
          </a:p>
        </p:txBody>
      </p:sp>
      <p:pic>
        <p:nvPicPr>
          <p:cNvPr id="6" name="Picture 2">
            <a:extLst>
              <a:ext uri="{FF2B5EF4-FFF2-40B4-BE49-F238E27FC236}">
                <a16:creationId xmlns:a16="http://schemas.microsoft.com/office/drawing/2014/main" id="{87A31445-D0DD-10C2-F0A2-CA7694296EAB}"/>
              </a:ext>
            </a:extLst>
          </p:cNvPr>
          <p:cNvPicPr>
            <a:picLocks noChangeAspect="1" noChangeArrowheads="1"/>
          </p:cNvPicPr>
          <p:nvPr/>
        </p:nvPicPr>
        <p:blipFill>
          <a:blip r:embed="rId3"/>
          <a:srcRect/>
          <a:stretch/>
        </p:blipFill>
        <p:spPr bwMode="auto">
          <a:xfrm>
            <a:off x="2173668" y="2194057"/>
            <a:ext cx="5032402" cy="33494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8349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ell phone&#10;&#10;Description automatically generated">
            <a:extLst>
              <a:ext uri="{FF2B5EF4-FFF2-40B4-BE49-F238E27FC236}">
                <a16:creationId xmlns:a16="http://schemas.microsoft.com/office/drawing/2014/main" id="{6DE2374F-44EB-43BB-B90A-B77969185C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7800" y="4329292"/>
            <a:ext cx="6248400" cy="2325652"/>
          </a:xfrm>
          <a:prstGeom prst="rect">
            <a:avLst/>
          </a:prstGeom>
          <a:ln>
            <a:solidFill>
              <a:srgbClr val="1C3052"/>
            </a:solidFill>
          </a:ln>
        </p:spPr>
      </p:pic>
      <p:pic>
        <p:nvPicPr>
          <p:cNvPr id="6" name="Picture 5" descr="A picture containing ware, fastening, pair&#10;&#10;Description automatically generated">
            <a:extLst>
              <a:ext uri="{FF2B5EF4-FFF2-40B4-BE49-F238E27FC236}">
                <a16:creationId xmlns:a16="http://schemas.microsoft.com/office/drawing/2014/main" id="{F0CB9C7B-500C-491C-9403-6EB396F544AD}"/>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960000">
            <a:off x="3828384" y="2921300"/>
            <a:ext cx="1667851" cy="1645052"/>
          </a:xfrm>
          <a:prstGeom prst="rect">
            <a:avLst/>
          </a:prstGeom>
        </p:spPr>
      </p:pic>
      <p:pic>
        <p:nvPicPr>
          <p:cNvPr id="9" name="Picture 8" descr="A red circle with a blue eagle and a gold laurel wreath&#10;&#10;AI-generated content may be incorrect.">
            <a:extLst>
              <a:ext uri="{FF2B5EF4-FFF2-40B4-BE49-F238E27FC236}">
                <a16:creationId xmlns:a16="http://schemas.microsoft.com/office/drawing/2014/main" id="{63245A38-2C70-F403-0B34-B33ACA169F2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77763" y="1477979"/>
            <a:ext cx="1554103" cy="1554103"/>
          </a:xfrm>
          <a:prstGeom prst="rect">
            <a:avLst/>
          </a:prstGeom>
        </p:spPr>
      </p:pic>
      <p:pic>
        <p:nvPicPr>
          <p:cNvPr id="5" name="Picture 4" descr="A red patch with a yellow and blue design&#10;&#10;AI-generated content may be incorrect.">
            <a:extLst>
              <a:ext uri="{FF2B5EF4-FFF2-40B4-BE49-F238E27FC236}">
                <a16:creationId xmlns:a16="http://schemas.microsoft.com/office/drawing/2014/main" id="{629C3AD9-A5F0-8949-6E44-DD466DD76DAA}"/>
              </a:ext>
            </a:extLst>
          </p:cNvPr>
          <p:cNvPicPr>
            <a:picLocks noChangeAspect="1"/>
          </p:cNvPicPr>
          <p:nvPr/>
        </p:nvPicPr>
        <p:blipFill>
          <a:blip r:embed="rId6">
            <a:extLst>
              <a:ext uri="{28A0092B-C50C-407E-A947-70E740481C1C}">
                <a14:useLocalDpi xmlns:a14="http://schemas.microsoft.com/office/drawing/2010/main" val="0"/>
              </a:ext>
            </a:extLst>
          </a:blip>
          <a:srcRect l="9882" t="8998" r="11833" b="13300"/>
          <a:stretch/>
        </p:blipFill>
        <p:spPr>
          <a:xfrm>
            <a:off x="5261901" y="1391579"/>
            <a:ext cx="1815862" cy="1673586"/>
          </a:xfrm>
          <a:prstGeom prst="rect">
            <a:avLst/>
          </a:prstGeom>
        </p:spPr>
      </p:pic>
      <p:sp>
        <p:nvSpPr>
          <p:cNvPr id="2" name="Rectangle 1">
            <a:extLst>
              <a:ext uri="{FF2B5EF4-FFF2-40B4-BE49-F238E27FC236}">
                <a16:creationId xmlns:a16="http://schemas.microsoft.com/office/drawing/2014/main" id="{228811FC-F87A-6B7F-FB16-91567EEABFA5}"/>
              </a:ext>
            </a:extLst>
          </p:cNvPr>
          <p:cNvSpPr/>
          <p:nvPr/>
        </p:nvSpPr>
        <p:spPr>
          <a:xfrm>
            <a:off x="320782" y="57194"/>
            <a:ext cx="5854413"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Link Between </a:t>
            </a:r>
          </a:p>
          <a:p>
            <a:r>
              <a:rPr lang="en-US" sz="3600" b="1" dirty="0">
                <a:latin typeface="Calibri" panose="020F0502020204030204" pitchFamily="34" charset="0"/>
                <a:ea typeface="Calibri" panose="020F0502020204030204" pitchFamily="34" charset="0"/>
                <a:cs typeface="Times New Roman" panose="02020603050405020304" pitchFamily="18" charset="0"/>
              </a:rPr>
              <a:t>District and Units</a:t>
            </a:r>
          </a:p>
        </p:txBody>
      </p:sp>
      <p:pic>
        <p:nvPicPr>
          <p:cNvPr id="7" name="Picture 6">
            <a:extLst>
              <a:ext uri="{FF2B5EF4-FFF2-40B4-BE49-F238E27FC236}">
                <a16:creationId xmlns:a16="http://schemas.microsoft.com/office/drawing/2014/main" id="{4C032809-BEC2-2B3C-C853-D3A2B49AA96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644940" y="1459175"/>
            <a:ext cx="1605990" cy="1605990"/>
          </a:xfrm>
          <a:prstGeom prst="rect">
            <a:avLst/>
          </a:prstGeom>
        </p:spPr>
      </p:pic>
      <p:pic>
        <p:nvPicPr>
          <p:cNvPr id="10" name="Picture 9">
            <a:extLst>
              <a:ext uri="{FF2B5EF4-FFF2-40B4-BE49-F238E27FC236}">
                <a16:creationId xmlns:a16="http://schemas.microsoft.com/office/drawing/2014/main" id="{13CAF7BC-8529-967A-5445-F8B27CB20D8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77280" y="1477979"/>
            <a:ext cx="1589270" cy="1589270"/>
          </a:xfrm>
          <a:prstGeom prst="rect">
            <a:avLst/>
          </a:prstGeom>
        </p:spPr>
      </p:pic>
      <p:pic>
        <p:nvPicPr>
          <p:cNvPr id="14" name="Picture 13">
            <a:extLst>
              <a:ext uri="{FF2B5EF4-FFF2-40B4-BE49-F238E27FC236}">
                <a16:creationId xmlns:a16="http://schemas.microsoft.com/office/drawing/2014/main" id="{ED4921ED-B7F2-2ACE-BA49-19F0131DA60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20591" y="1539800"/>
            <a:ext cx="1589270" cy="1589270"/>
          </a:xfrm>
          <a:prstGeom prst="rect">
            <a:avLst/>
          </a:prstGeom>
        </p:spPr>
      </p:pic>
    </p:spTree>
    <p:extLst>
      <p:ext uri="{BB962C8B-B14F-4D97-AF65-F5344CB8AC3E}">
        <p14:creationId xmlns:p14="http://schemas.microsoft.com/office/powerpoint/2010/main" val="25540331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F:\BSA\Tico-Perez-speaking-at-Philmont-Training-Center.jpg"/>
          <p:cNvPicPr/>
          <p:nvPr/>
        </p:nvPicPr>
        <p:blipFill>
          <a:blip r:embed="rId3">
            <a:extLst>
              <a:ext uri="{28A0092B-C50C-407E-A947-70E740481C1C}">
                <a14:useLocalDpi xmlns:a14="http://schemas.microsoft.com/office/drawing/2010/main"/>
              </a:ext>
            </a:extLst>
          </a:blip>
          <a:srcRect/>
          <a:stretch>
            <a:fillRect/>
          </a:stretch>
        </p:blipFill>
        <p:spPr bwMode="auto">
          <a:xfrm>
            <a:off x="4329523" y="1929547"/>
            <a:ext cx="4140400" cy="2998906"/>
          </a:xfrm>
          <a:prstGeom prst="rect">
            <a:avLst/>
          </a:prstGeom>
          <a:ln w="88900" cap="sq" cmpd="thickThin">
            <a:solidFill>
              <a:srgbClr val="000000"/>
            </a:solidFill>
            <a:prstDash val="solid"/>
            <a:miter lim="800000"/>
          </a:ln>
          <a:effectLst>
            <a:innerShdw blurRad="76200">
              <a:srgbClr val="000000"/>
            </a:innerShdw>
          </a:effectLst>
        </p:spPr>
      </p:pic>
      <p:sp>
        <p:nvSpPr>
          <p:cNvPr id="3" name="TextBox 2"/>
          <p:cNvSpPr txBox="1"/>
          <p:nvPr/>
        </p:nvSpPr>
        <p:spPr>
          <a:xfrm>
            <a:off x="594406" y="2036311"/>
            <a:ext cx="2973506" cy="2416046"/>
          </a:xfrm>
          <a:prstGeom prst="rect">
            <a:avLst/>
          </a:prstGeom>
          <a:noFill/>
        </p:spPr>
        <p:txBody>
          <a:bodyPr wrap="none" rtlCol="0">
            <a:spAutoFit/>
          </a:bodyPr>
          <a:lstStyle/>
          <a:p>
            <a:pPr marL="285750" indent="-285750">
              <a:spcAft>
                <a:spcPts val="600"/>
              </a:spcAft>
              <a:buFont typeface="Arial" panose="020B0604020202020204" pitchFamily="34" charset="0"/>
              <a:buChar char="•"/>
            </a:pPr>
            <a:r>
              <a:rPr lang="en-US" sz="3200" b="1" dirty="0"/>
              <a:t>Unit</a:t>
            </a:r>
          </a:p>
          <a:p>
            <a:pPr marL="285750" indent="-285750">
              <a:spcAft>
                <a:spcPts val="600"/>
              </a:spcAft>
              <a:buFont typeface="Arial" panose="020B0604020202020204" pitchFamily="34" charset="0"/>
              <a:buChar char="•"/>
            </a:pPr>
            <a:r>
              <a:rPr lang="en-US" sz="3200" b="1" dirty="0"/>
              <a:t>Roundtable</a:t>
            </a:r>
          </a:p>
          <a:p>
            <a:pPr marL="285750" indent="-285750">
              <a:spcAft>
                <a:spcPts val="600"/>
              </a:spcAft>
              <a:buFont typeface="Arial" panose="020B0604020202020204" pitchFamily="34" charset="0"/>
              <a:buChar char="•"/>
            </a:pPr>
            <a:r>
              <a:rPr lang="en-US" sz="3200" b="1" dirty="0"/>
              <a:t>Administrative</a:t>
            </a:r>
          </a:p>
          <a:p>
            <a:pPr>
              <a:spcAft>
                <a:spcPts val="600"/>
              </a:spcAft>
            </a:pPr>
            <a:endParaRPr lang="en-US" sz="4000" dirty="0"/>
          </a:p>
        </p:txBody>
      </p:sp>
      <p:sp>
        <p:nvSpPr>
          <p:cNvPr id="8" name="Rectangle 7"/>
          <p:cNvSpPr/>
          <p:nvPr/>
        </p:nvSpPr>
        <p:spPr>
          <a:xfrm>
            <a:off x="360115" y="131274"/>
            <a:ext cx="5854413"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Types of  </a:t>
            </a:r>
          </a:p>
          <a:p>
            <a:r>
              <a:rPr lang="en-US" sz="3600" b="1" dirty="0">
                <a:latin typeface="Calibri" panose="020F0502020204030204" pitchFamily="34" charset="0"/>
                <a:ea typeface="Calibri" panose="020F0502020204030204" pitchFamily="34" charset="0"/>
                <a:cs typeface="Times New Roman" panose="02020603050405020304" pitchFamily="18" charset="0"/>
              </a:rPr>
              <a:t>Commissioners</a:t>
            </a:r>
            <a:endParaRPr lang="en-US" sz="3600" b="1" dirty="0"/>
          </a:p>
        </p:txBody>
      </p:sp>
    </p:spTree>
    <p:extLst>
      <p:ext uri="{BB962C8B-B14F-4D97-AF65-F5344CB8AC3E}">
        <p14:creationId xmlns:p14="http://schemas.microsoft.com/office/powerpoint/2010/main" val="10320682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8"/>
          <p:cNvPicPr preferRelativeResize="0"/>
          <p:nvPr/>
        </p:nvPicPr>
        <p:blipFill rotWithShape="1">
          <a:blip r:embed="rId3">
            <a:alphaModFix/>
          </a:blip>
          <a:srcRect/>
          <a:stretch/>
        </p:blipFill>
        <p:spPr>
          <a:xfrm>
            <a:off x="2389909" y="1724487"/>
            <a:ext cx="3288515" cy="2997569"/>
          </a:xfrm>
          <a:prstGeom prst="rect">
            <a:avLst/>
          </a:prstGeom>
          <a:noFill/>
          <a:ln>
            <a:noFill/>
          </a:ln>
        </p:spPr>
      </p:pic>
      <p:sp>
        <p:nvSpPr>
          <p:cNvPr id="99" name="Google Shape;99;p8"/>
          <p:cNvSpPr/>
          <p:nvPr/>
        </p:nvSpPr>
        <p:spPr>
          <a:xfrm>
            <a:off x="252127" y="269558"/>
            <a:ext cx="8639746"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a:solidFill>
                  <a:schemeClr val="dk1"/>
                </a:solidFill>
                <a:ea typeface="Calibri"/>
                <a:cs typeface="Calibri"/>
                <a:sym typeface="Calibri"/>
              </a:rPr>
              <a:t>Unit Commissioner</a:t>
            </a:r>
          </a:p>
        </p:txBody>
      </p:sp>
      <p:sp>
        <p:nvSpPr>
          <p:cNvPr id="3" name="TextBox 2">
            <a:extLst>
              <a:ext uri="{FF2B5EF4-FFF2-40B4-BE49-F238E27FC236}">
                <a16:creationId xmlns:a16="http://schemas.microsoft.com/office/drawing/2014/main" id="{BDE5AA21-51EA-4C8B-14E9-2712815EAE6C}"/>
              </a:ext>
            </a:extLst>
          </p:cNvPr>
          <p:cNvSpPr txBox="1"/>
          <p:nvPr/>
        </p:nvSpPr>
        <p:spPr>
          <a:xfrm>
            <a:off x="844062" y="5133513"/>
            <a:ext cx="7455876" cy="769441"/>
          </a:xfrm>
          <a:prstGeom prst="rect">
            <a:avLst/>
          </a:prstGeom>
          <a:noFill/>
        </p:spPr>
        <p:txBody>
          <a:bodyPr wrap="square">
            <a:spAutoFit/>
          </a:bodyPr>
          <a:lstStyle/>
          <a:p>
            <a:r>
              <a:rPr lang="en-US" sz="4400" b="1"/>
              <a:t>BE THE SINGLE BEST RESOURCE </a:t>
            </a:r>
            <a:endParaRPr lang="en-US" sz="4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D016F2A9-0733-4E0F-8A4D-2D29334485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6122" y="2048120"/>
            <a:ext cx="2990542" cy="2990542"/>
          </a:xfrm>
          <a:prstGeom prst="rect">
            <a:avLst/>
          </a:prstGeom>
        </p:spPr>
      </p:pic>
      <p:pic>
        <p:nvPicPr>
          <p:cNvPr id="9" name="Picture 8" descr="C:\Users\tirogers\Downloads\shutterstock_136091927.jpg">
            <a:extLst>
              <a:ext uri="{FF2B5EF4-FFF2-40B4-BE49-F238E27FC236}">
                <a16:creationId xmlns:a16="http://schemas.microsoft.com/office/drawing/2014/main" id="{E363D76C-B8CC-444B-B3A7-617680DBAED0}"/>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54170" y="1810007"/>
            <a:ext cx="3276599" cy="3228655"/>
          </a:xfrm>
          <a:prstGeom prst="rect">
            <a:avLst/>
          </a:prstGeom>
          <a:noFill/>
          <a:ln>
            <a:noFill/>
          </a:ln>
        </p:spPr>
      </p:pic>
      <p:sp>
        <p:nvSpPr>
          <p:cNvPr id="2" name="TextBox 1">
            <a:extLst>
              <a:ext uri="{FF2B5EF4-FFF2-40B4-BE49-F238E27FC236}">
                <a16:creationId xmlns:a16="http://schemas.microsoft.com/office/drawing/2014/main" id="{5FCCE163-3195-47B5-8F15-661BB6DB1BBE}"/>
              </a:ext>
            </a:extLst>
          </p:cNvPr>
          <p:cNvSpPr txBox="1"/>
          <p:nvPr/>
        </p:nvSpPr>
        <p:spPr>
          <a:xfrm>
            <a:off x="444898" y="0"/>
            <a:ext cx="529518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Arial"/>
              </a:rPr>
              <a:t>Council</a:t>
            </a:r>
          </a:p>
          <a:p>
            <a:r>
              <a:rPr lang="en-US" sz="3600" b="1" dirty="0">
                <a:cs typeface="Arial"/>
              </a:rPr>
              <a:t>Commissioner</a:t>
            </a:r>
          </a:p>
        </p:txBody>
      </p:sp>
    </p:spTree>
    <p:extLst>
      <p:ext uri="{BB962C8B-B14F-4D97-AF65-F5344CB8AC3E}">
        <p14:creationId xmlns:p14="http://schemas.microsoft.com/office/powerpoint/2010/main" val="457020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0B84B31-2F37-4A51-5682-AB4AA1A1D211}"/>
              </a:ext>
            </a:extLst>
          </p:cNvPr>
          <p:cNvGrpSpPr/>
          <p:nvPr/>
        </p:nvGrpSpPr>
        <p:grpSpPr>
          <a:xfrm>
            <a:off x="1788037" y="947624"/>
            <a:ext cx="5311140" cy="3629235"/>
            <a:chOff x="1730164" y="287867"/>
            <a:chExt cx="5311140" cy="3629235"/>
          </a:xfrm>
        </p:grpSpPr>
        <p:pic>
          <p:nvPicPr>
            <p:cNvPr id="4" name="Picture 3">
              <a:extLst>
                <a:ext uri="{FF2B5EF4-FFF2-40B4-BE49-F238E27FC236}">
                  <a16:creationId xmlns:a16="http://schemas.microsoft.com/office/drawing/2014/main" id="{4AFA5B3D-0E12-497C-AE28-0059093A0675}"/>
                </a:ext>
              </a:extLst>
            </p:cNvPr>
            <p:cNvPicPr/>
            <p:nvPr/>
          </p:nvPicPr>
          <p:blipFill>
            <a:blip r:embed="rId3" cstate="print">
              <a:clrChange>
                <a:clrFrom>
                  <a:srgbClr val="FEFCFD"/>
                </a:clrFrom>
                <a:clrTo>
                  <a:srgbClr val="FEFCFD">
                    <a:alpha val="0"/>
                  </a:srgbClr>
                </a:clrTo>
              </a:clrChange>
              <a:extLst>
                <a:ext uri="{28A0092B-C50C-407E-A947-70E740481C1C}">
                  <a14:useLocalDpi xmlns:a14="http://schemas.microsoft.com/office/drawing/2010/main" val="0"/>
                </a:ext>
              </a:extLst>
            </a:blip>
            <a:srcRect b="37478"/>
            <a:stretch/>
          </p:blipFill>
          <p:spPr>
            <a:xfrm>
              <a:off x="1730164" y="287867"/>
              <a:ext cx="5311140" cy="2269068"/>
            </a:xfrm>
            <a:prstGeom prst="rect">
              <a:avLst/>
            </a:prstGeom>
          </p:spPr>
        </p:pic>
        <p:pic>
          <p:nvPicPr>
            <p:cNvPr id="2" name="Picture 1">
              <a:extLst>
                <a:ext uri="{FF2B5EF4-FFF2-40B4-BE49-F238E27FC236}">
                  <a16:creationId xmlns:a16="http://schemas.microsoft.com/office/drawing/2014/main" id="{39F637A7-ACB8-1814-AAE9-DECCCA5C44E7}"/>
                </a:ext>
              </a:extLst>
            </p:cNvPr>
            <p:cNvPicPr/>
            <p:nvPr/>
          </p:nvPicPr>
          <p:blipFill>
            <a:blip r:embed="rId3" cstate="print">
              <a:clrChange>
                <a:clrFrom>
                  <a:srgbClr val="FEFCFD"/>
                </a:clrFrom>
                <a:clrTo>
                  <a:srgbClr val="FEFCFD">
                    <a:alpha val="0"/>
                  </a:srgbClr>
                </a:clrTo>
              </a:clrChange>
              <a:duotone>
                <a:schemeClr val="bg2">
                  <a:shade val="45000"/>
                  <a:satMod val="135000"/>
                </a:schemeClr>
                <a:prstClr val="white"/>
              </a:duotone>
              <a:extLst>
                <a:ext uri="{28A0092B-C50C-407E-A947-70E740481C1C}">
                  <a14:useLocalDpi xmlns:a14="http://schemas.microsoft.com/office/drawing/2010/main" val="0"/>
                </a:ext>
              </a:extLst>
            </a:blip>
            <a:srcRect t="62522"/>
            <a:stretch/>
          </p:blipFill>
          <p:spPr>
            <a:xfrm>
              <a:off x="1730164" y="2556934"/>
              <a:ext cx="5311140" cy="1360168"/>
            </a:xfrm>
            <a:prstGeom prst="rect">
              <a:avLst/>
            </a:prstGeom>
          </p:spPr>
        </p:pic>
      </p:grpSp>
      <p:sp>
        <p:nvSpPr>
          <p:cNvPr id="5" name="TextBox 4">
            <a:extLst>
              <a:ext uri="{FF2B5EF4-FFF2-40B4-BE49-F238E27FC236}">
                <a16:creationId xmlns:a16="http://schemas.microsoft.com/office/drawing/2014/main" id="{E4AEBBF8-1D66-43FD-A99F-F6561312CAD8}"/>
              </a:ext>
            </a:extLst>
          </p:cNvPr>
          <p:cNvSpPr txBox="1"/>
          <p:nvPr/>
        </p:nvSpPr>
        <p:spPr>
          <a:xfrm>
            <a:off x="440267" y="3023793"/>
            <a:ext cx="8263466" cy="2554545"/>
          </a:xfrm>
          <a:prstGeom prst="rect">
            <a:avLst/>
          </a:prstGeom>
          <a:noFill/>
        </p:spPr>
        <p:txBody>
          <a:bodyPr wrap="square" rtlCol="0">
            <a:spAutoFit/>
          </a:bodyPr>
          <a:lstStyle/>
          <a:p>
            <a:pPr marL="457200" indent="-457200">
              <a:buFont typeface="Arial" panose="020B0604020202020204" pitchFamily="34" charset="0"/>
              <a:buChar char="•"/>
            </a:pPr>
            <a:r>
              <a:rPr lang="en-US" sz="3200" b="1" dirty="0">
                <a:cs typeface="Arial" panose="020B0604020202020204" pitchFamily="34" charset="0"/>
              </a:rPr>
              <a:t>Understand</a:t>
            </a:r>
            <a:r>
              <a:rPr lang="en-US" sz="3200" dirty="0">
                <a:cs typeface="Arial" panose="020B0604020202020204" pitchFamily="34" charset="0"/>
              </a:rPr>
              <a:t> the role roundtable plays in unit service</a:t>
            </a:r>
          </a:p>
          <a:p>
            <a:pPr marL="457200" indent="-457200">
              <a:buFont typeface="Arial" panose="020B0604020202020204" pitchFamily="34" charset="0"/>
              <a:buChar char="•"/>
            </a:pPr>
            <a:r>
              <a:rPr lang="en-US" sz="3200" b="1" dirty="0">
                <a:cs typeface="Arial" panose="020B0604020202020204" pitchFamily="34" charset="0"/>
              </a:rPr>
              <a:t>Identify</a:t>
            </a:r>
            <a:r>
              <a:rPr lang="en-US" sz="3200" dirty="0">
                <a:cs typeface="Arial" panose="020B0604020202020204" pitchFamily="34" charset="0"/>
              </a:rPr>
              <a:t> the elements of a successful roundtable</a:t>
            </a:r>
          </a:p>
          <a:p>
            <a:pPr marL="457200" indent="-457200">
              <a:buFont typeface="Arial" panose="020B0604020202020204" pitchFamily="34" charset="0"/>
              <a:buChar char="•"/>
            </a:pPr>
            <a:r>
              <a:rPr lang="en-US" sz="3200" b="1" dirty="0">
                <a:cs typeface="Arial" panose="020B0604020202020204" pitchFamily="34" charset="0"/>
              </a:rPr>
              <a:t>Recognize</a:t>
            </a:r>
            <a:r>
              <a:rPr lang="en-US" sz="3200" dirty="0">
                <a:cs typeface="Arial" panose="020B0604020202020204" pitchFamily="34" charset="0"/>
              </a:rPr>
              <a:t> the roundtable support structure</a:t>
            </a:r>
          </a:p>
        </p:txBody>
      </p:sp>
    </p:spTree>
    <p:extLst>
      <p:ext uri="{BB962C8B-B14F-4D97-AF65-F5344CB8AC3E}">
        <p14:creationId xmlns:p14="http://schemas.microsoft.com/office/powerpoint/2010/main" val="31555207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145894" y="2243174"/>
            <a:ext cx="2813458" cy="2813458"/>
          </a:xfrm>
          <a:prstGeom prst="rect">
            <a:avLst/>
          </a:prstGeom>
        </p:spPr>
      </p:pic>
      <p:sp>
        <p:nvSpPr>
          <p:cNvPr id="2" name="Rectangle 1"/>
          <p:cNvSpPr/>
          <p:nvPr/>
        </p:nvSpPr>
        <p:spPr>
          <a:xfrm>
            <a:off x="4305782" y="1469984"/>
            <a:ext cx="4609618" cy="4365298"/>
          </a:xfrm>
          <a:prstGeom prst="rect">
            <a:avLst/>
          </a:prstGeom>
        </p:spPr>
        <p:txBody>
          <a:bodyPr wrap="square">
            <a:spAutoFit/>
          </a:bodyPr>
          <a:lstStyle/>
          <a:p>
            <a:pPr>
              <a:spcAft>
                <a:spcPts val="1000"/>
              </a:spcAft>
            </a:pPr>
            <a:r>
              <a:rPr lang="en-US" sz="3200" b="1" dirty="0">
                <a:latin typeface="Calibri" panose="020F0502020204030204" pitchFamily="34" charset="0"/>
                <a:ea typeface="Calibri" panose="020F0502020204030204" pitchFamily="34" charset="0"/>
                <a:cs typeface="Times New Roman" panose="02020603050405020304" pitchFamily="18" charset="0"/>
              </a:rPr>
              <a:t>The assistant Council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Commissioner roles could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include: </a:t>
            </a:r>
          </a:p>
          <a:p>
            <a:pPr marL="457200" indent="-457200">
              <a:spcAft>
                <a:spcPts val="100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Training</a:t>
            </a:r>
          </a:p>
          <a:p>
            <a:pPr marL="457200" indent="-457200">
              <a:spcAft>
                <a:spcPts val="100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Geographic area service</a:t>
            </a:r>
          </a:p>
          <a:p>
            <a:pPr marL="457200" indent="-457200">
              <a:spcAft>
                <a:spcPts val="100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Roundtable</a:t>
            </a:r>
          </a:p>
          <a:p>
            <a:pPr marL="457200" indent="-457200">
              <a:spcAft>
                <a:spcPts val="100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Re-charter </a:t>
            </a:r>
          </a:p>
          <a:p>
            <a:pPr marL="457200" indent="-457200">
              <a:spcAft>
                <a:spcPts val="1000"/>
              </a:spcAft>
              <a:buFont typeface="Arial" panose="020B0604020202020204" pitchFamily="34" charset="0"/>
              <a:buChar char="•"/>
            </a:pPr>
            <a:r>
              <a:rPr lang="en-US" sz="2800" b="1" dirty="0">
                <a:latin typeface="Calibri" panose="020F0502020204030204" pitchFamily="34" charset="0"/>
                <a:ea typeface="AGaramond-Regular"/>
                <a:cs typeface="Times New Roman" panose="02020603050405020304" pitchFamily="18" charset="0"/>
              </a:rPr>
              <a:t>More…</a:t>
            </a:r>
          </a:p>
        </p:txBody>
      </p:sp>
      <p:sp>
        <p:nvSpPr>
          <p:cNvPr id="3" name="TextBox 2">
            <a:extLst>
              <a:ext uri="{FF2B5EF4-FFF2-40B4-BE49-F238E27FC236}">
                <a16:creationId xmlns:a16="http://schemas.microsoft.com/office/drawing/2014/main" id="{8FD576DD-865F-9425-03A2-E509210CFF87}"/>
              </a:ext>
            </a:extLst>
          </p:cNvPr>
          <p:cNvSpPr txBox="1"/>
          <p:nvPr/>
        </p:nvSpPr>
        <p:spPr>
          <a:xfrm>
            <a:off x="140097" y="149487"/>
            <a:ext cx="860916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Arial"/>
              </a:rPr>
              <a:t>Administrative </a:t>
            </a:r>
          </a:p>
          <a:p>
            <a:r>
              <a:rPr lang="en-US" sz="3600" b="1" dirty="0">
                <a:cs typeface="Arial"/>
              </a:rPr>
              <a:t>Commissioners</a:t>
            </a:r>
          </a:p>
        </p:txBody>
      </p:sp>
    </p:spTree>
    <p:extLst>
      <p:ext uri="{BB962C8B-B14F-4D97-AF65-F5344CB8AC3E}">
        <p14:creationId xmlns:p14="http://schemas.microsoft.com/office/powerpoint/2010/main" val="3830999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par>
                          <p:cTn id="7" fill="hold">
                            <p:stCondLst>
                              <p:cond delay="1000"/>
                            </p:stCondLst>
                            <p:childTnLst>
                              <p:par>
                                <p:cTn id="8" presetID="10" presetClass="entr" presetSubtype="0" fill="hold" nodeType="after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par>
                          <p:cTn id="11" fill="hold">
                            <p:stCondLst>
                              <p:cond delay="1500"/>
                            </p:stCondLst>
                            <p:childTnLst>
                              <p:par>
                                <p:cTn id="12" presetID="10" presetClass="entr" presetSubtype="0" fill="hold" nodeType="after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Effect transition="in" filter="fade">
                                      <p:cBhvr>
                                        <p:cTn id="14" dur="500"/>
                                        <p:tgtEl>
                                          <p:spTgt spid="2">
                                            <p:txEl>
                                              <p:pRg st="2" end="2"/>
                                            </p:txEl>
                                          </p:spTgt>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2">
                                            <p:txEl>
                                              <p:pRg st="4" end="4"/>
                                            </p:txEl>
                                          </p:spTgt>
                                        </p:tgtEl>
                                        <p:attrNameLst>
                                          <p:attrName>style.visibility</p:attrName>
                                        </p:attrNameLst>
                                      </p:cBhvr>
                                      <p:to>
                                        <p:strVal val="visible"/>
                                      </p:to>
                                    </p:set>
                                    <p:animEffect transition="in" filter="fade">
                                      <p:cBhvr>
                                        <p:cTn id="22" dur="500"/>
                                        <p:tgtEl>
                                          <p:spTgt spid="2">
                                            <p:txEl>
                                              <p:pRg st="4" end="4"/>
                                            </p:txEl>
                                          </p:spTgt>
                                        </p:tgtEl>
                                      </p:cBhvr>
                                    </p:animEffect>
                                  </p:childTnLst>
                                </p:cTn>
                              </p:par>
                            </p:childTnLst>
                          </p:cTn>
                        </p:par>
                        <p:par>
                          <p:cTn id="23" fill="hold">
                            <p:stCondLst>
                              <p:cond delay="3000"/>
                            </p:stCondLst>
                            <p:childTnLst>
                              <p:par>
                                <p:cTn id="24" presetID="10" presetClass="entr" presetSubtype="0" fill="hold" nodeType="afterEffect">
                                  <p:stCondLst>
                                    <p:cond delay="0"/>
                                  </p:stCondLst>
                                  <p:childTnLst>
                                    <p:set>
                                      <p:cBhvr>
                                        <p:cTn id="25" dur="1" fill="hold">
                                          <p:stCondLst>
                                            <p:cond delay="0"/>
                                          </p:stCondLst>
                                        </p:cTn>
                                        <p:tgtEl>
                                          <p:spTgt spid="2">
                                            <p:txEl>
                                              <p:pRg st="5" end="5"/>
                                            </p:txEl>
                                          </p:spTgt>
                                        </p:tgtEl>
                                        <p:attrNameLst>
                                          <p:attrName>style.visibility</p:attrName>
                                        </p:attrNameLst>
                                      </p:cBhvr>
                                      <p:to>
                                        <p:strVal val="visible"/>
                                      </p:to>
                                    </p:set>
                                    <p:animEffect transition="in" filter="fade">
                                      <p:cBhvr>
                                        <p:cTn id="26"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Users\DAve\AppData\Local\Microsoft\Windows\INetCacheContent.Word\Assist_Council_Commissioner_4k.jpg"/>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120638" y="1865712"/>
            <a:ext cx="3302391" cy="3269254"/>
          </a:xfrm>
          <a:prstGeom prst="rect">
            <a:avLst/>
          </a:prstGeom>
          <a:noFill/>
          <a:ln>
            <a:noFill/>
          </a:ln>
        </p:spPr>
      </p:pic>
      <p:sp>
        <p:nvSpPr>
          <p:cNvPr id="2" name="Rectangle 1">
            <a:extLst>
              <a:ext uri="{FF2B5EF4-FFF2-40B4-BE49-F238E27FC236}">
                <a16:creationId xmlns:a16="http://schemas.microsoft.com/office/drawing/2014/main" id="{D45CE827-A504-05E9-AB37-3EFDB0C71F3C}"/>
              </a:ext>
            </a:extLst>
          </p:cNvPr>
          <p:cNvSpPr/>
          <p:nvPr/>
        </p:nvSpPr>
        <p:spPr>
          <a:xfrm>
            <a:off x="720971" y="2027823"/>
            <a:ext cx="4027194" cy="3046988"/>
          </a:xfrm>
          <a:prstGeom prst="rect">
            <a:avLst/>
          </a:prstGeom>
        </p:spPr>
        <p:txBody>
          <a:bodyPr wrap="square">
            <a:spAutoFit/>
          </a:bodyPr>
          <a:lstStyle/>
          <a:p>
            <a:pPr>
              <a:spcAft>
                <a:spcPts val="1000"/>
              </a:spcAft>
            </a:pPr>
            <a:r>
              <a:rPr lang="en-US" sz="3200" b="1" dirty="0">
                <a:ea typeface="Calibri" panose="020F0502020204030204" pitchFamily="34" charset="0"/>
                <a:cs typeface="Times New Roman" panose="02020603050405020304" pitchFamily="18" charset="0"/>
              </a:rPr>
              <a:t>The assistant council </a:t>
            </a:r>
            <a:br>
              <a:rPr lang="en-US" sz="3200" b="1" dirty="0">
                <a:ea typeface="Calibri" panose="020F0502020204030204" pitchFamily="34" charset="0"/>
                <a:cs typeface="Times New Roman" panose="02020603050405020304" pitchFamily="18" charset="0"/>
              </a:rPr>
            </a:br>
            <a:r>
              <a:rPr lang="en-US" sz="3200" b="1" dirty="0">
                <a:ea typeface="Calibri" panose="020F0502020204030204" pitchFamily="34" charset="0"/>
                <a:cs typeface="Times New Roman" panose="02020603050405020304" pitchFamily="18" charset="0"/>
              </a:rPr>
              <a:t>commissioner roles also includes </a:t>
            </a:r>
            <a:r>
              <a:rPr lang="en-US" sz="3200" b="1" dirty="0"/>
              <a:t>coordination of all roundtables held in the council</a:t>
            </a:r>
            <a:endParaRPr lang="en-US" sz="3200" b="1" dirty="0">
              <a:ea typeface="AGaramond-Regular"/>
              <a:cs typeface="Times New Roman" panose="02020603050405020304" pitchFamily="18" charset="0"/>
            </a:endParaRPr>
          </a:p>
        </p:txBody>
      </p:sp>
      <p:sp>
        <p:nvSpPr>
          <p:cNvPr id="3" name="TextBox 2">
            <a:extLst>
              <a:ext uri="{FF2B5EF4-FFF2-40B4-BE49-F238E27FC236}">
                <a16:creationId xmlns:a16="http://schemas.microsoft.com/office/drawing/2014/main" id="{795248EA-0B55-6B9F-5075-EC47E247E477}"/>
              </a:ext>
            </a:extLst>
          </p:cNvPr>
          <p:cNvSpPr txBox="1"/>
          <p:nvPr/>
        </p:nvSpPr>
        <p:spPr>
          <a:xfrm>
            <a:off x="267419" y="194519"/>
            <a:ext cx="860916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Arial"/>
              </a:rPr>
              <a:t>Administrative </a:t>
            </a:r>
          </a:p>
          <a:p>
            <a:r>
              <a:rPr lang="en-US" sz="3600" b="1" dirty="0">
                <a:cs typeface="Arial"/>
              </a:rPr>
              <a:t>Commissioners</a:t>
            </a:r>
            <a:endParaRPr lang="en-US" sz="4000" b="1" dirty="0">
              <a:cs typeface="Arial"/>
            </a:endParaRPr>
          </a:p>
        </p:txBody>
      </p:sp>
    </p:spTree>
    <p:extLst>
      <p:ext uri="{BB962C8B-B14F-4D97-AF65-F5344CB8AC3E}">
        <p14:creationId xmlns:p14="http://schemas.microsoft.com/office/powerpoint/2010/main" val="2271626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500"/>
                                  </p:stCondLst>
                                  <p:childTnLst>
                                    <p:set>
                                      <p:cBhvr>
                                        <p:cTn id="6" dur="1" fill="hold">
                                          <p:stCondLst>
                                            <p:cond delay="499"/>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Users\DAve\AppData\Local\Microsoft\Windows\INetCacheContent.Word\DistrictCommissioner_4k.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28574" y="2145644"/>
            <a:ext cx="2843426" cy="2893018"/>
          </a:xfrm>
          <a:prstGeom prst="rect">
            <a:avLst/>
          </a:prstGeom>
          <a:noFill/>
          <a:ln>
            <a:noFill/>
          </a:ln>
        </p:spPr>
      </p:pic>
      <p:pic>
        <p:nvPicPr>
          <p:cNvPr id="11" name="Picture 10" descr="C:\Users\tirogers\Downloads\shutterstock_136091927.jpg">
            <a:extLst>
              <a:ext uri="{FF2B5EF4-FFF2-40B4-BE49-F238E27FC236}">
                <a16:creationId xmlns:a16="http://schemas.microsoft.com/office/drawing/2014/main" id="{73173E50-5CC9-4266-87A6-5E3E5554C89D}"/>
              </a:ext>
            </a:extLst>
          </p:cNvPr>
          <p:cNvPicPr/>
          <p:nvPr/>
        </p:nvPicPr>
        <p:blipFill>
          <a:blip r:embed="rId4" cstate="screen">
            <a:extLst>
              <a:ext uri="{28A0092B-C50C-407E-A947-70E740481C1C}">
                <a14:useLocalDpi xmlns:a14="http://schemas.microsoft.com/office/drawing/2010/main"/>
              </a:ext>
            </a:extLst>
          </a:blip>
          <a:srcRect/>
          <a:stretch>
            <a:fillRect/>
          </a:stretch>
        </p:blipFill>
        <p:spPr bwMode="auto">
          <a:xfrm>
            <a:off x="5154170" y="1810007"/>
            <a:ext cx="3276599" cy="3228655"/>
          </a:xfrm>
          <a:prstGeom prst="rect">
            <a:avLst/>
          </a:prstGeom>
          <a:noFill/>
          <a:ln>
            <a:noFill/>
          </a:ln>
        </p:spPr>
      </p:pic>
      <p:sp>
        <p:nvSpPr>
          <p:cNvPr id="2" name="TextBox 1">
            <a:extLst>
              <a:ext uri="{FF2B5EF4-FFF2-40B4-BE49-F238E27FC236}">
                <a16:creationId xmlns:a16="http://schemas.microsoft.com/office/drawing/2014/main" id="{FCE04EEE-4982-0ED0-1F0F-C8AC37807E5A}"/>
              </a:ext>
            </a:extLst>
          </p:cNvPr>
          <p:cNvSpPr txBox="1"/>
          <p:nvPr/>
        </p:nvSpPr>
        <p:spPr>
          <a:xfrm>
            <a:off x="445549" y="127643"/>
            <a:ext cx="8478532"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Arial"/>
              </a:rPr>
              <a:t>District </a:t>
            </a:r>
          </a:p>
          <a:p>
            <a:r>
              <a:rPr lang="en-US" sz="3600" b="1" dirty="0">
                <a:cs typeface="Arial"/>
              </a:rPr>
              <a:t>Commissioner</a:t>
            </a:r>
          </a:p>
        </p:txBody>
      </p:sp>
    </p:spTree>
    <p:extLst>
      <p:ext uri="{BB962C8B-B14F-4D97-AF65-F5344CB8AC3E}">
        <p14:creationId xmlns:p14="http://schemas.microsoft.com/office/powerpoint/2010/main" val="6299922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99594" y="2196874"/>
            <a:ext cx="2859757" cy="2859757"/>
          </a:xfrm>
          <a:prstGeom prst="rect">
            <a:avLst/>
          </a:prstGeom>
        </p:spPr>
      </p:pic>
      <p:sp>
        <p:nvSpPr>
          <p:cNvPr id="11" name="Rectangle 10"/>
          <p:cNvSpPr/>
          <p:nvPr/>
        </p:nvSpPr>
        <p:spPr>
          <a:xfrm>
            <a:off x="4259484" y="1728796"/>
            <a:ext cx="4444678" cy="3795911"/>
          </a:xfrm>
          <a:prstGeom prst="rect">
            <a:avLst/>
          </a:prstGeom>
        </p:spPr>
        <p:txBody>
          <a:bodyPr wrap="square">
            <a:spAutoFit/>
          </a:bodyPr>
          <a:lstStyle/>
          <a:p>
            <a:pPr marL="571500" indent="-571500">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Ensures every unit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receives competent commissioner service</a:t>
            </a:r>
          </a:p>
          <a:p>
            <a:pPr marL="571500" indent="-571500">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Supervises unit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commissioners</a:t>
            </a:r>
          </a:p>
          <a:p>
            <a:pPr marL="571500" indent="-571500">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Are appointed by the </a:t>
            </a:r>
            <a:br>
              <a:rPr lang="en-US" sz="3200" b="1" dirty="0">
                <a:latin typeface="Calibri" panose="020F0502020204030204" pitchFamily="34" charset="0"/>
                <a:ea typeface="Calibri" panose="020F0502020204030204" pitchFamily="34" charset="0"/>
                <a:cs typeface="Times New Roman" panose="02020603050405020304" pitchFamily="18" charset="0"/>
              </a:rPr>
            </a:br>
            <a:r>
              <a:rPr lang="en-US" sz="3200" b="1" dirty="0">
                <a:latin typeface="Calibri" panose="020F0502020204030204" pitchFamily="34" charset="0"/>
                <a:ea typeface="Calibri" panose="020F0502020204030204" pitchFamily="34" charset="0"/>
                <a:cs typeface="Times New Roman" panose="02020603050405020304" pitchFamily="18" charset="0"/>
              </a:rPr>
              <a:t>district commissioner</a:t>
            </a:r>
          </a:p>
        </p:txBody>
      </p:sp>
      <p:sp>
        <p:nvSpPr>
          <p:cNvPr id="2" name="TextBox 1">
            <a:extLst>
              <a:ext uri="{FF2B5EF4-FFF2-40B4-BE49-F238E27FC236}">
                <a16:creationId xmlns:a16="http://schemas.microsoft.com/office/drawing/2014/main" id="{EB837603-68E4-7D53-CD17-85F67C0821CE}"/>
              </a:ext>
            </a:extLst>
          </p:cNvPr>
          <p:cNvSpPr txBox="1"/>
          <p:nvPr/>
        </p:nvSpPr>
        <p:spPr>
          <a:xfrm>
            <a:off x="267419" y="132964"/>
            <a:ext cx="8609161"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600" b="1" dirty="0">
                <a:cs typeface="Arial"/>
              </a:rPr>
              <a:t>Administrative </a:t>
            </a:r>
          </a:p>
          <a:p>
            <a:r>
              <a:rPr lang="en-US" sz="3600" b="1" dirty="0">
                <a:cs typeface="Arial"/>
              </a:rPr>
              <a:t>Commissioners</a:t>
            </a:r>
          </a:p>
        </p:txBody>
      </p:sp>
    </p:spTree>
    <p:extLst>
      <p:ext uri="{BB962C8B-B14F-4D97-AF65-F5344CB8AC3E}">
        <p14:creationId xmlns:p14="http://schemas.microsoft.com/office/powerpoint/2010/main" val="15710562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500"/>
                                        <p:tgtEl>
                                          <p:spTgt spid="11">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animEffect transition="in" filter="fade">
                                      <p:cBhvr>
                                        <p:cTn id="11" dur="500"/>
                                        <p:tgtEl>
                                          <p:spTgt spid="11">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fade">
                                      <p:cBhvr>
                                        <p:cTn id="15"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Users\DAve\AppData\Local\Microsoft\Windows\INetCacheContent.Word\Assist_District_Commissioner_4k.jpg"/>
          <p:cNvPicPr/>
          <p:nvPr/>
        </p:nvPicPr>
        <p:blipFill>
          <a:blip r:embed="rId3" cstate="screen">
            <a:extLst>
              <a:ext uri="{28A0092B-C50C-407E-A947-70E740481C1C}">
                <a14:useLocalDpi xmlns:a14="http://schemas.microsoft.com/office/drawing/2010/main"/>
              </a:ext>
            </a:extLst>
          </a:blip>
          <a:srcRect/>
          <a:stretch>
            <a:fillRect/>
          </a:stretch>
        </p:blipFill>
        <p:spPr bwMode="auto">
          <a:xfrm>
            <a:off x="3657663" y="1600200"/>
            <a:ext cx="1824038" cy="1828800"/>
          </a:xfrm>
          <a:prstGeom prst="ellipse">
            <a:avLst/>
          </a:prstGeom>
          <a:noFill/>
          <a:ln>
            <a:noFill/>
          </a:ln>
        </p:spPr>
      </p:pic>
      <p:sp>
        <p:nvSpPr>
          <p:cNvPr id="14" name="Rectangle 13"/>
          <p:cNvSpPr/>
          <p:nvPr/>
        </p:nvSpPr>
        <p:spPr>
          <a:xfrm>
            <a:off x="311657" y="67587"/>
            <a:ext cx="7571875"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Roundtable </a:t>
            </a:r>
          </a:p>
          <a:p>
            <a:r>
              <a:rPr lang="en-US" sz="3600" b="1" dirty="0">
                <a:latin typeface="Calibri" panose="020F0502020204030204" pitchFamily="34" charset="0"/>
                <a:ea typeface="Calibri" panose="020F0502020204030204" pitchFamily="34" charset="0"/>
                <a:cs typeface="Times New Roman" panose="02020603050405020304" pitchFamily="18" charset="0"/>
              </a:rPr>
              <a:t>Commissioners</a:t>
            </a:r>
            <a:endParaRPr lang="en-US" sz="4000" b="1" dirty="0"/>
          </a:p>
        </p:txBody>
      </p:sp>
      <p:pic>
        <p:nvPicPr>
          <p:cNvPr id="2" name="Picture 1">
            <a:extLst>
              <a:ext uri="{FF2B5EF4-FFF2-40B4-BE49-F238E27FC236}">
                <a16:creationId xmlns:a16="http://schemas.microsoft.com/office/drawing/2014/main" id="{ED37D72D-BA70-0315-1953-431ABAD833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28863" y="3761284"/>
            <a:ext cx="1828800" cy="1828800"/>
          </a:xfrm>
          <a:prstGeom prst="rect">
            <a:avLst/>
          </a:prstGeom>
        </p:spPr>
      </p:pic>
      <p:pic>
        <p:nvPicPr>
          <p:cNvPr id="5" name="Picture 4">
            <a:extLst>
              <a:ext uri="{FF2B5EF4-FFF2-40B4-BE49-F238E27FC236}">
                <a16:creationId xmlns:a16="http://schemas.microsoft.com/office/drawing/2014/main" id="{106B70E7-B567-EB40-7741-F391F720E03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82984" y="3761284"/>
            <a:ext cx="1832153" cy="1828800"/>
          </a:xfrm>
          <a:prstGeom prst="rect">
            <a:avLst/>
          </a:prstGeom>
        </p:spPr>
      </p:pic>
    </p:spTree>
    <p:extLst>
      <p:ext uri="{BB962C8B-B14F-4D97-AF65-F5344CB8AC3E}">
        <p14:creationId xmlns:p14="http://schemas.microsoft.com/office/powerpoint/2010/main" val="25984992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04010" y="298970"/>
            <a:ext cx="4707987"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District Roundtable</a:t>
            </a:r>
          </a:p>
        </p:txBody>
      </p:sp>
      <p:pic>
        <p:nvPicPr>
          <p:cNvPr id="4" name="Picture 3">
            <a:extLst>
              <a:ext uri="{FF2B5EF4-FFF2-40B4-BE49-F238E27FC236}">
                <a16:creationId xmlns:a16="http://schemas.microsoft.com/office/drawing/2014/main" id="{5801FDA3-D71A-11D1-6CC7-7C7B749343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2474" y="1562987"/>
            <a:ext cx="5699051" cy="4274288"/>
          </a:xfrm>
          <a:prstGeom prst="rect">
            <a:avLst/>
          </a:prstGeom>
          <a:ln>
            <a:solidFill>
              <a:schemeClr val="accent1"/>
            </a:solidFill>
          </a:ln>
        </p:spPr>
      </p:pic>
    </p:spTree>
    <p:extLst>
      <p:ext uri="{BB962C8B-B14F-4D97-AF65-F5344CB8AC3E}">
        <p14:creationId xmlns:p14="http://schemas.microsoft.com/office/powerpoint/2010/main" val="13023442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66172"/>
            <a:ext cx="9144000" cy="1200329"/>
          </a:xfrm>
          <a:prstGeom prst="rect">
            <a:avLst/>
          </a:prstGeom>
        </p:spPr>
        <p:txBody>
          <a:bodyPr wrap="square">
            <a:spAutoFit/>
          </a:bodyPr>
          <a:lstStyle/>
          <a:p>
            <a:pPr algn="ctr"/>
            <a:r>
              <a:rPr lang="en-US" sz="3600" b="1" dirty="0">
                <a:latin typeface="Calibri" panose="020F0502020204030204" pitchFamily="34" charset="0"/>
                <a:ea typeface="Calibri" panose="020F0502020204030204" pitchFamily="34" charset="0"/>
                <a:cs typeface="Times New Roman" panose="02020603050405020304" pitchFamily="18" charset="0"/>
              </a:rPr>
              <a:t>District Commissioner </a:t>
            </a:r>
          </a:p>
          <a:p>
            <a:pPr algn="ctr"/>
            <a:r>
              <a:rPr lang="en-US" sz="3600" b="1" dirty="0">
                <a:latin typeface="Calibri" panose="020F0502020204030204" pitchFamily="34" charset="0"/>
                <a:ea typeface="Calibri" panose="020F0502020204030204" pitchFamily="34" charset="0"/>
                <a:cs typeface="Times New Roman" panose="02020603050405020304" pitchFamily="18" charset="0"/>
              </a:rPr>
              <a:t>Staff Organization</a:t>
            </a:r>
            <a:endParaRPr lang="en-US" sz="4400" b="1" dirty="0"/>
          </a:p>
        </p:txBody>
      </p:sp>
      <p:pic>
        <p:nvPicPr>
          <p:cNvPr id="5" name="Picture 4" descr="A screenshot of a cell phone&#10;&#10;Description automatically generated">
            <a:extLst>
              <a:ext uri="{FF2B5EF4-FFF2-40B4-BE49-F238E27FC236}">
                <a16:creationId xmlns:a16="http://schemas.microsoft.com/office/drawing/2014/main" id="{F0877715-4397-484D-849A-C81CD74B005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4810" y="2180923"/>
            <a:ext cx="7554379" cy="4324954"/>
          </a:xfrm>
          <a:prstGeom prst="rect">
            <a:avLst/>
          </a:prstGeom>
        </p:spPr>
      </p:pic>
    </p:spTree>
    <p:extLst>
      <p:ext uri="{BB962C8B-B14F-4D97-AF65-F5344CB8AC3E}">
        <p14:creationId xmlns:p14="http://schemas.microsoft.com/office/powerpoint/2010/main" val="278785558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6474" y="124422"/>
            <a:ext cx="3449214" cy="646331"/>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District Structure</a:t>
            </a:r>
            <a:endParaRPr lang="en-US" sz="3600" b="1" dirty="0"/>
          </a:p>
        </p:txBody>
      </p:sp>
      <p:sp>
        <p:nvSpPr>
          <p:cNvPr id="2" name="AutoShape 2" descr=" "/>
          <p:cNvSpPr>
            <a:spLocks noChangeAspect="1" noChangeArrowheads="1"/>
          </p:cNvSpPr>
          <p:nvPr/>
        </p:nvSpPr>
        <p:spPr bwMode="auto">
          <a:xfrm>
            <a:off x="3595688" y="2490788"/>
            <a:ext cx="1952625" cy="18764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 name="AutoShape 4" descr=" "/>
          <p:cNvSpPr>
            <a:spLocks noChangeAspect="1" noChangeArrowheads="1"/>
          </p:cNvSpPr>
          <p:nvPr/>
        </p:nvSpPr>
        <p:spPr bwMode="auto">
          <a:xfrm>
            <a:off x="3748088" y="2643188"/>
            <a:ext cx="1952625" cy="1876425"/>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203" y="1783170"/>
            <a:ext cx="3614397" cy="3596460"/>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690192"/>
            <a:ext cx="3608173" cy="3689438"/>
          </a:xfrm>
          <a:prstGeom prst="rect">
            <a:avLst/>
          </a:prstGeom>
        </p:spPr>
      </p:pic>
    </p:spTree>
    <p:extLst>
      <p:ext uri="{BB962C8B-B14F-4D97-AF65-F5344CB8AC3E}">
        <p14:creationId xmlns:p14="http://schemas.microsoft.com/office/powerpoint/2010/main" val="10002086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12756" y="181744"/>
            <a:ext cx="3236399" cy="646331"/>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District Purpose</a:t>
            </a:r>
            <a:endParaRPr lang="en-US" sz="3600" b="1"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30956" y="4182590"/>
            <a:ext cx="1847335" cy="1847335"/>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8662" y="2032205"/>
            <a:ext cx="1856603" cy="1856603"/>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03660" y="1846385"/>
            <a:ext cx="1852097" cy="2139190"/>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36134" y="1732950"/>
            <a:ext cx="1497556" cy="2252626"/>
          </a:xfrm>
          <a:prstGeom prst="rect">
            <a:avLst/>
          </a:prstGeom>
        </p:spPr>
      </p:pic>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14558" y="4443848"/>
            <a:ext cx="1724259" cy="1724259"/>
          </a:xfrm>
          <a:prstGeom prst="rect">
            <a:avLst/>
          </a:prstGeom>
        </p:spPr>
      </p:pic>
    </p:spTree>
    <p:extLst>
      <p:ext uri="{BB962C8B-B14F-4D97-AF65-F5344CB8AC3E}">
        <p14:creationId xmlns:p14="http://schemas.microsoft.com/office/powerpoint/2010/main" val="13929175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3347754" y="4187570"/>
            <a:ext cx="3648269" cy="1806264"/>
          </a:xfrm>
          <a:prstGeom prst="rect">
            <a:avLst/>
          </a:prstGeom>
        </p:spPr>
        <p:txBody>
          <a:bodyPr wrap="square">
            <a:spAutoFit/>
          </a:bodyPr>
          <a:lstStyle/>
          <a:p>
            <a:pPr marL="342900" indent="-342900">
              <a:lnSpc>
                <a:spcPct val="115000"/>
              </a:lnSpc>
              <a:spcAft>
                <a:spcPts val="1000"/>
              </a:spcAft>
              <a:buFont typeface="Arial" panose="020B0604020202020204" pitchFamily="34" charset="0"/>
              <a:buChar char="•"/>
              <a:tabLst>
                <a:tab pos="457200" algn="l"/>
              </a:tabLst>
            </a:pPr>
            <a:r>
              <a:rPr lang="en-US" sz="2800" b="1" dirty="0">
                <a:latin typeface="Calibri" panose="020F0502020204030204" pitchFamily="34" charset="0"/>
                <a:cs typeface="Times New Roman" panose="02020603050405020304" pitchFamily="18" charset="0"/>
              </a:rPr>
              <a:t>Volunteers</a:t>
            </a:r>
          </a:p>
          <a:p>
            <a:pPr marL="342900" indent="-342900">
              <a:lnSpc>
                <a:spcPct val="115000"/>
              </a:lnSpc>
              <a:spcAft>
                <a:spcPts val="1000"/>
              </a:spcAft>
              <a:buFont typeface="Arial" panose="020B0604020202020204" pitchFamily="34" charset="0"/>
              <a:buChar char="•"/>
              <a:tabLst>
                <a:tab pos="457200" algn="l"/>
              </a:tabLst>
            </a:pPr>
            <a:r>
              <a:rPr lang="en-US" sz="2800" b="1" dirty="0">
                <a:latin typeface="Calibri" panose="020F0502020204030204" pitchFamily="34" charset="0"/>
                <a:cs typeface="Times New Roman" panose="02020603050405020304" pitchFamily="18" charset="0"/>
              </a:rPr>
              <a:t>Finance</a:t>
            </a:r>
          </a:p>
          <a:p>
            <a:pPr marL="342900" indent="-342900">
              <a:lnSpc>
                <a:spcPct val="115000"/>
              </a:lnSpc>
              <a:spcAft>
                <a:spcPts val="1000"/>
              </a:spcAft>
              <a:buFont typeface="Arial" panose="020B0604020202020204" pitchFamily="34" charset="0"/>
              <a:buChar char="•"/>
              <a:tabLst>
                <a:tab pos="457200" algn="l"/>
              </a:tabLst>
            </a:pPr>
            <a:r>
              <a:rPr lang="en-US" sz="2800" b="1" dirty="0">
                <a:latin typeface="Calibri" panose="020F0502020204030204" pitchFamily="34" charset="0"/>
                <a:cs typeface="Times New Roman" panose="02020603050405020304" pitchFamily="18" charset="0"/>
              </a:rPr>
              <a:t>Program Knowledge</a:t>
            </a:r>
          </a:p>
        </p:txBody>
      </p:sp>
      <p:sp>
        <p:nvSpPr>
          <p:cNvPr id="5" name="Rectangle 4"/>
          <p:cNvSpPr/>
          <p:nvPr/>
        </p:nvSpPr>
        <p:spPr>
          <a:xfrm>
            <a:off x="193148" y="296789"/>
            <a:ext cx="4252823"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District Leadership</a:t>
            </a:r>
            <a:endParaRPr lang="en-US" sz="3600" b="1" dirty="0"/>
          </a:p>
        </p:txBody>
      </p:sp>
      <p:pic>
        <p:nvPicPr>
          <p:cNvPr id="2" name="Picture 1">
            <a:extLst>
              <a:ext uri="{FF2B5EF4-FFF2-40B4-BE49-F238E27FC236}">
                <a16:creationId xmlns:a16="http://schemas.microsoft.com/office/drawing/2014/main" id="{62865DFD-DE08-4617-A867-BA7A5062267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657600" y="1745397"/>
            <a:ext cx="1828800" cy="1828800"/>
          </a:xfrm>
          <a:prstGeom prst="rect">
            <a:avLst/>
          </a:prstGeom>
        </p:spPr>
      </p:pic>
      <p:pic>
        <p:nvPicPr>
          <p:cNvPr id="3" name="Picture 2">
            <a:extLst>
              <a:ext uri="{FF2B5EF4-FFF2-40B4-BE49-F238E27FC236}">
                <a16:creationId xmlns:a16="http://schemas.microsoft.com/office/drawing/2014/main" id="{1AF545DC-C421-463F-925B-9FA05B630C9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40949" y="3810000"/>
            <a:ext cx="1828800" cy="1828800"/>
          </a:xfrm>
          <a:prstGeom prst="rect">
            <a:avLst/>
          </a:prstGeom>
        </p:spPr>
      </p:pic>
      <p:pic>
        <p:nvPicPr>
          <p:cNvPr id="10" name="Picture 9">
            <a:extLst>
              <a:ext uri="{FF2B5EF4-FFF2-40B4-BE49-F238E27FC236}">
                <a16:creationId xmlns:a16="http://schemas.microsoft.com/office/drawing/2014/main" id="{98450BBA-6BA2-4537-8334-903E26E0A97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6974252" y="3810000"/>
            <a:ext cx="1828800" cy="1828800"/>
          </a:xfrm>
          <a:prstGeom prst="rect">
            <a:avLst/>
          </a:prstGeom>
        </p:spPr>
      </p:pic>
      <p:pic>
        <p:nvPicPr>
          <p:cNvPr id="14" name="Picture 13">
            <a:extLst>
              <a:ext uri="{FF2B5EF4-FFF2-40B4-BE49-F238E27FC236}">
                <a16:creationId xmlns:a16="http://schemas.microsoft.com/office/drawing/2014/main" id="{BA3A9C42-627B-4017-900F-E89CCCCA5A7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5488442" y="2358770"/>
            <a:ext cx="1874520" cy="1874520"/>
          </a:xfrm>
          <a:prstGeom prst="rect">
            <a:avLst/>
          </a:prstGeom>
        </p:spPr>
      </p:pic>
      <p:pic>
        <p:nvPicPr>
          <p:cNvPr id="6" name="Picture 5">
            <a:extLst>
              <a:ext uri="{FF2B5EF4-FFF2-40B4-BE49-F238E27FC236}">
                <a16:creationId xmlns:a16="http://schemas.microsoft.com/office/drawing/2014/main" id="{C0768A64-69C8-9523-000F-B27D89A028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61403" y="2326093"/>
            <a:ext cx="1894155" cy="1894155"/>
          </a:xfrm>
          <a:prstGeom prst="rect">
            <a:avLst/>
          </a:prstGeom>
        </p:spPr>
      </p:pic>
    </p:spTree>
    <p:extLst>
      <p:ext uri="{BB962C8B-B14F-4D97-AF65-F5344CB8AC3E}">
        <p14:creationId xmlns:p14="http://schemas.microsoft.com/office/powerpoint/2010/main" val="1512497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Effect transition="in" filter="fade">
                                      <p:cBhvr>
                                        <p:cTn id="11" dur="500"/>
                                        <p:tgtEl>
                                          <p:spTgt spid="7">
                                            <p:txEl>
                                              <p:pRg st="1" end="1"/>
                                            </p:txEl>
                                          </p:spTgt>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fade">
                                      <p:cBhvr>
                                        <p:cTn id="15"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3"/>
          <p:cNvSpPr/>
          <p:nvPr/>
        </p:nvSpPr>
        <p:spPr>
          <a:xfrm>
            <a:off x="433137" y="936069"/>
            <a:ext cx="8277726" cy="5682926"/>
          </a:xfrm>
          <a:prstGeom prst="rect">
            <a:avLst/>
          </a:prstGeom>
          <a:noFill/>
          <a:ln>
            <a:noFill/>
          </a:ln>
        </p:spPr>
        <p:txBody>
          <a:bodyPr spcFirstLastPara="1" wrap="square" lIns="91425" tIns="45700" rIns="91425" bIns="45700" anchor="t" anchorCtr="0">
            <a:spAutoFit/>
          </a:bodyPr>
          <a:lstStyle/>
          <a:p>
            <a:pPr marL="0" marR="0" lvl="0" indent="0" algn="ctr" rtl="0">
              <a:lnSpc>
                <a:spcPct val="106000"/>
              </a:lnSpc>
              <a:spcBef>
                <a:spcPts val="0"/>
              </a:spcBef>
              <a:spcAft>
                <a:spcPts val="0"/>
              </a:spcAft>
              <a:buNone/>
            </a:pPr>
            <a:r>
              <a:rPr lang="en-US" sz="3200" b="1" dirty="0">
                <a:solidFill>
                  <a:schemeClr val="dk1"/>
                </a:solidFill>
                <a:ea typeface="Arial"/>
                <a:cs typeface="Arial"/>
                <a:sym typeface="Arial"/>
              </a:rPr>
              <a:t>Mission</a:t>
            </a:r>
            <a:endParaRPr lang="en-US" sz="3200" b="1" i="0" u="none" strike="noStrike" cap="none" dirty="0">
              <a:solidFill>
                <a:schemeClr val="dk1"/>
              </a:solidFill>
              <a:latin typeface="+mn-lt"/>
              <a:ea typeface="Arial"/>
              <a:cs typeface="Arial"/>
              <a:sym typeface="Arial"/>
            </a:endParaRPr>
          </a:p>
          <a:p>
            <a:pPr marL="0" marR="0" lvl="0" indent="0" algn="ctr" rtl="0">
              <a:lnSpc>
                <a:spcPct val="106000"/>
              </a:lnSpc>
              <a:spcBef>
                <a:spcPts val="0"/>
              </a:spcBef>
              <a:spcAft>
                <a:spcPts val="0"/>
              </a:spcAft>
              <a:buNone/>
            </a:pPr>
            <a:r>
              <a:rPr lang="en-US" sz="2800" b="0" i="0" u="none" strike="noStrike" cap="none" dirty="0">
                <a:solidFill>
                  <a:schemeClr val="dk1"/>
                </a:solidFill>
                <a:latin typeface="+mn-lt"/>
                <a:ea typeface="Arial"/>
                <a:cs typeface="Arial"/>
                <a:sym typeface="Arial"/>
              </a:rPr>
              <a:t> To prepare youth to make ethical and moral choices over their lifetimes by instilling in them the values of the Scout Oath and Law.</a:t>
            </a:r>
            <a:endParaRPr sz="2800" dirty="0">
              <a:latin typeface="+mn-lt"/>
            </a:endParaRPr>
          </a:p>
          <a:p>
            <a:pPr marL="0" marR="0" lvl="0" indent="0" algn="ctr" rtl="0">
              <a:spcBef>
                <a:spcPts val="1000"/>
              </a:spcBef>
              <a:spcAft>
                <a:spcPts val="0"/>
              </a:spcAft>
              <a:buNone/>
            </a:pPr>
            <a:r>
              <a:rPr lang="en-US" sz="3200" b="1" i="0" strike="noStrike" cap="none" dirty="0">
                <a:solidFill>
                  <a:schemeClr val="dk1"/>
                </a:solidFill>
                <a:latin typeface="+mn-lt"/>
                <a:ea typeface="Calibri"/>
                <a:cs typeface="Calibri"/>
                <a:sym typeface="Calibri"/>
              </a:rPr>
              <a:t>Vision</a:t>
            </a:r>
            <a:endParaRPr sz="3200" dirty="0">
              <a:latin typeface="+mn-lt"/>
            </a:endParaRPr>
          </a:p>
          <a:p>
            <a:pPr marL="0" marR="0" lvl="0" indent="0" algn="ctr" rtl="0">
              <a:spcBef>
                <a:spcPts val="0"/>
              </a:spcBef>
              <a:spcAft>
                <a:spcPts val="0"/>
              </a:spcAft>
              <a:buNone/>
            </a:pPr>
            <a:r>
              <a:rPr lang="en-US" sz="2800" b="0" i="0" dirty="0">
                <a:solidFill>
                  <a:srgbClr val="000000"/>
                </a:solidFill>
                <a:effectLst/>
                <a:latin typeface="+mn-lt"/>
                <a:cs typeface="Arial" panose="020B0604020202020204" pitchFamily="34" charset="0"/>
              </a:rPr>
              <a:t> Prepare every eligible youth in America to become a responsible, participating citizen and leader who is guided by the Scout Oath and Law.</a:t>
            </a:r>
          </a:p>
          <a:p>
            <a:pPr marL="0" marR="0" lvl="0" indent="0" algn="ctr" rtl="0">
              <a:spcBef>
                <a:spcPts val="0"/>
              </a:spcBef>
              <a:spcAft>
                <a:spcPts val="0"/>
              </a:spcAft>
              <a:buNone/>
            </a:pPr>
            <a:endParaRPr lang="en-US" sz="2800" u="none" strike="noStrike" cap="none" dirty="0">
              <a:solidFill>
                <a:srgbClr val="000000"/>
              </a:solidFill>
              <a:ea typeface="Arial"/>
              <a:cs typeface="Arial" panose="020B0604020202020204" pitchFamily="34" charset="0"/>
              <a:sym typeface="Arial"/>
            </a:endParaRPr>
          </a:p>
          <a:p>
            <a:pPr marL="0" marR="0" lvl="0" indent="0" algn="ctr" rtl="0">
              <a:spcBef>
                <a:spcPts val="0"/>
              </a:spcBef>
              <a:spcAft>
                <a:spcPts val="0"/>
              </a:spcAft>
              <a:buNone/>
            </a:pPr>
            <a:r>
              <a:rPr lang="en-US" sz="3200" b="1" i="0" dirty="0">
                <a:solidFill>
                  <a:srgbClr val="000000"/>
                </a:solidFill>
                <a:latin typeface="+mn-lt"/>
                <a:ea typeface="Arial"/>
                <a:cs typeface="Arial" panose="020B0604020202020204" pitchFamily="34" charset="0"/>
                <a:sym typeface="Arial"/>
              </a:rPr>
              <a:t>Goal</a:t>
            </a:r>
            <a:endParaRPr lang="en-US" sz="2800" b="1" i="0" dirty="0">
              <a:solidFill>
                <a:srgbClr val="000000"/>
              </a:solidFill>
              <a:latin typeface="+mn-lt"/>
              <a:ea typeface="Arial"/>
              <a:cs typeface="Arial" panose="020B0604020202020204" pitchFamily="34" charset="0"/>
              <a:sym typeface="Arial"/>
            </a:endParaRPr>
          </a:p>
          <a:p>
            <a:pPr algn="ctr"/>
            <a:r>
              <a:rPr lang="de-DE" sz="2800" dirty="0">
                <a:ea typeface="Aptos" panose="020B0004020202020204" pitchFamily="34" charset="0"/>
                <a:cs typeface="Times New Roman" panose="02020603050405020304" pitchFamily="18" charset="0"/>
              </a:rPr>
              <a:t>Prepare America’s youth for lives of impact and purpose.</a:t>
            </a:r>
            <a:endParaRPr lang="en-US" sz="2800" dirty="0">
              <a:ea typeface="Aptos" panose="020B0004020202020204" pitchFamily="34" charset="0"/>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43974" y="109517"/>
            <a:ext cx="3117328" cy="1200329"/>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Four Functions </a:t>
            </a:r>
          </a:p>
          <a:p>
            <a:r>
              <a:rPr lang="en-US" sz="3600" b="1" dirty="0">
                <a:latin typeface="Calibri" panose="020F0502020204030204" pitchFamily="34" charset="0"/>
                <a:cs typeface="Times New Roman" panose="02020603050405020304" pitchFamily="18" charset="0"/>
              </a:rPr>
              <a:t>of the District</a:t>
            </a:r>
            <a:endParaRPr lang="en-US" sz="3600" b="1" dirty="0"/>
          </a:p>
        </p:txBody>
      </p:sp>
      <p:pic>
        <p:nvPicPr>
          <p:cNvPr id="7" name="Picture 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85777" y="2024582"/>
            <a:ext cx="3458095" cy="3306127"/>
          </a:xfrm>
          <a:prstGeom prst="rect">
            <a:avLst/>
          </a:prstGeom>
          <a:noFill/>
        </p:spPr>
      </p:pic>
      <p:sp>
        <p:nvSpPr>
          <p:cNvPr id="2" name="TextBox 1"/>
          <p:cNvSpPr txBox="1"/>
          <p:nvPr/>
        </p:nvSpPr>
        <p:spPr>
          <a:xfrm rot="16200000">
            <a:off x="1084912" y="3450592"/>
            <a:ext cx="2510445" cy="584775"/>
          </a:xfrm>
          <a:prstGeom prst="rect">
            <a:avLst/>
          </a:prstGeom>
          <a:noFill/>
        </p:spPr>
        <p:txBody>
          <a:bodyPr wrap="square" rtlCol="0">
            <a:spAutoFit/>
          </a:bodyPr>
          <a:lstStyle/>
          <a:p>
            <a:r>
              <a:rPr lang="en-US" sz="3200" b="1" dirty="0">
                <a:solidFill>
                  <a:srgbClr val="3505BB"/>
                </a:solidFill>
              </a:rPr>
              <a:t>Membership</a:t>
            </a:r>
          </a:p>
        </p:txBody>
      </p:sp>
      <p:sp>
        <p:nvSpPr>
          <p:cNvPr id="3" name="TextBox 2"/>
          <p:cNvSpPr txBox="1"/>
          <p:nvPr/>
        </p:nvSpPr>
        <p:spPr>
          <a:xfrm>
            <a:off x="3400426" y="5297458"/>
            <a:ext cx="2232086" cy="584775"/>
          </a:xfrm>
          <a:prstGeom prst="rect">
            <a:avLst/>
          </a:prstGeom>
          <a:noFill/>
        </p:spPr>
        <p:txBody>
          <a:bodyPr wrap="none" rtlCol="0">
            <a:spAutoFit/>
          </a:bodyPr>
          <a:lstStyle/>
          <a:p>
            <a:r>
              <a:rPr lang="en-US" sz="3200" b="1" dirty="0">
                <a:solidFill>
                  <a:srgbClr val="3505BB"/>
                </a:solidFill>
              </a:rPr>
              <a:t>Unit Service</a:t>
            </a:r>
          </a:p>
        </p:txBody>
      </p:sp>
      <p:sp>
        <p:nvSpPr>
          <p:cNvPr id="8" name="TextBox 7"/>
          <p:cNvSpPr txBox="1"/>
          <p:nvPr/>
        </p:nvSpPr>
        <p:spPr>
          <a:xfrm rot="5400000">
            <a:off x="5595022" y="3542441"/>
            <a:ext cx="1763110" cy="584775"/>
          </a:xfrm>
          <a:prstGeom prst="rect">
            <a:avLst/>
          </a:prstGeom>
          <a:noFill/>
        </p:spPr>
        <p:txBody>
          <a:bodyPr wrap="square" rtlCol="0">
            <a:spAutoFit/>
          </a:bodyPr>
          <a:lstStyle/>
          <a:p>
            <a:r>
              <a:rPr lang="en-US" sz="3200" b="1" dirty="0">
                <a:solidFill>
                  <a:srgbClr val="3505BB"/>
                </a:solidFill>
              </a:rPr>
              <a:t>Program</a:t>
            </a:r>
          </a:p>
        </p:txBody>
      </p:sp>
      <p:sp>
        <p:nvSpPr>
          <p:cNvPr id="9" name="TextBox 8"/>
          <p:cNvSpPr txBox="1"/>
          <p:nvPr/>
        </p:nvSpPr>
        <p:spPr>
          <a:xfrm>
            <a:off x="2768659" y="1440353"/>
            <a:ext cx="3426002" cy="584775"/>
          </a:xfrm>
          <a:prstGeom prst="rect">
            <a:avLst/>
          </a:prstGeom>
          <a:noFill/>
        </p:spPr>
        <p:txBody>
          <a:bodyPr wrap="none" rtlCol="0">
            <a:spAutoFit/>
          </a:bodyPr>
          <a:lstStyle/>
          <a:p>
            <a:r>
              <a:rPr lang="en-US" sz="3200" b="1" dirty="0">
                <a:solidFill>
                  <a:srgbClr val="3505BB"/>
                </a:solidFill>
              </a:rPr>
              <a:t>Fund Development</a:t>
            </a:r>
          </a:p>
        </p:txBody>
      </p:sp>
    </p:spTree>
    <p:extLst>
      <p:ext uri="{BB962C8B-B14F-4D97-AF65-F5344CB8AC3E}">
        <p14:creationId xmlns:p14="http://schemas.microsoft.com/office/powerpoint/2010/main" val="26826853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372308" y="235097"/>
            <a:ext cx="2630015" cy="646331"/>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Membership</a:t>
            </a:r>
          </a:p>
        </p:txBody>
      </p:sp>
      <p:sp>
        <p:nvSpPr>
          <p:cNvPr id="17" name="Rectangle 16"/>
          <p:cNvSpPr/>
          <p:nvPr/>
        </p:nvSpPr>
        <p:spPr>
          <a:xfrm>
            <a:off x="3450181" y="2019766"/>
            <a:ext cx="4572000" cy="3403624"/>
          </a:xfrm>
          <a:prstGeom prst="rect">
            <a:avLst/>
          </a:prstGeom>
        </p:spPr>
        <p:txBody>
          <a:bodyPr>
            <a:spAutoFit/>
          </a:bodyPr>
          <a:lstStyle/>
          <a:p>
            <a:pPr marL="342900" indent="-3429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New unit development</a:t>
            </a:r>
          </a:p>
          <a:p>
            <a:pPr marL="342900" indent="-3429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Membership recruiting</a:t>
            </a:r>
          </a:p>
          <a:p>
            <a:pPr marL="342900" indent="-3429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Membership retention</a:t>
            </a:r>
          </a:p>
          <a:p>
            <a:pPr marL="342900" indent="-3429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Program transition</a:t>
            </a:r>
          </a:p>
          <a:p>
            <a:pPr marL="342900" indent="-3429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Unit retention</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t="11666" r="51863" b="24409"/>
          <a:stretch/>
        </p:blipFill>
        <p:spPr>
          <a:xfrm rot="834088">
            <a:off x="1381133" y="2523758"/>
            <a:ext cx="1943683" cy="2395640"/>
          </a:xfrm>
          <a:prstGeom prst="rect">
            <a:avLst/>
          </a:prstGeom>
        </p:spPr>
      </p:pic>
    </p:spTree>
    <p:extLst>
      <p:ext uri="{BB962C8B-B14F-4D97-AF65-F5344CB8AC3E}">
        <p14:creationId xmlns:p14="http://schemas.microsoft.com/office/powerpoint/2010/main" val="34414180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363221" y="268390"/>
            <a:ext cx="6076319"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Fund Development</a:t>
            </a:r>
            <a:endParaRPr lang="en-US" sz="3600" b="1" dirty="0"/>
          </a:p>
        </p:txBody>
      </p:sp>
      <p:sp>
        <p:nvSpPr>
          <p:cNvPr id="12" name="Rectangle 11"/>
          <p:cNvSpPr/>
          <p:nvPr/>
        </p:nvSpPr>
        <p:spPr>
          <a:xfrm>
            <a:off x="1393368" y="2072930"/>
            <a:ext cx="4572000" cy="3275384"/>
          </a:xfrm>
          <a:prstGeom prst="rect">
            <a:avLst/>
          </a:prstGeom>
        </p:spPr>
        <p:txBody>
          <a:bodyPr>
            <a:spAutoFit/>
          </a:bodyPr>
          <a:lstStyle/>
          <a:p>
            <a:pPr marL="457200" indent="-457200">
              <a:lnSpc>
                <a:spcPct val="115000"/>
              </a:lnSpc>
              <a:spcAft>
                <a:spcPts val="1000"/>
              </a:spcAft>
              <a:buFont typeface="Arial" panose="020B0604020202020204" pitchFamily="34" charset="0"/>
              <a:buChar char="•"/>
            </a:pPr>
            <a:r>
              <a:rPr lang="en-US" sz="32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Friends of Scouting</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Popcorn</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Special events</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457200" indent="-457200">
              <a:lnSpc>
                <a:spcPct val="115000"/>
              </a:lnSpc>
              <a:spcAft>
                <a:spcPts val="1000"/>
              </a:spcAft>
              <a:buFont typeface="Arial" panose="020B0604020202020204" pitchFamily="34" charset="0"/>
              <a:buChar char="•"/>
            </a:pPr>
            <a:r>
              <a:rPr lang="en-US" sz="3200" b="1" dirty="0">
                <a:solidFill>
                  <a:srgbClr val="000000"/>
                </a:solidFill>
                <a:latin typeface="Calibri" panose="020F0502020204030204" pitchFamily="34" charset="0"/>
                <a:ea typeface="Calibri" panose="020F0502020204030204" pitchFamily="34" charset="0"/>
                <a:cs typeface="Times New Roman" panose="02020603050405020304" pitchFamily="18" charset="0"/>
              </a:rPr>
              <a:t>District activity budgets</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l="32387" r="30050" b="56569"/>
          <a:stretch/>
        </p:blipFill>
        <p:spPr>
          <a:xfrm>
            <a:off x="6134979" y="2757386"/>
            <a:ext cx="1981200" cy="2125981"/>
          </a:xfrm>
          <a:prstGeom prst="rect">
            <a:avLst/>
          </a:prstGeom>
        </p:spPr>
      </p:pic>
    </p:spTree>
    <p:extLst>
      <p:ext uri="{BB962C8B-B14F-4D97-AF65-F5344CB8AC3E}">
        <p14:creationId xmlns:p14="http://schemas.microsoft.com/office/powerpoint/2010/main" val="14347884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rcRect l="56566" t="14237" b="22243"/>
          <a:stretch/>
        </p:blipFill>
        <p:spPr>
          <a:xfrm rot="809785" flipH="1">
            <a:off x="1288509" y="2085449"/>
            <a:ext cx="1649155" cy="2238375"/>
          </a:xfrm>
          <a:prstGeom prst="rect">
            <a:avLst/>
          </a:prstGeom>
        </p:spPr>
      </p:pic>
      <p:sp>
        <p:nvSpPr>
          <p:cNvPr id="9" name="Rectangle 8"/>
          <p:cNvSpPr/>
          <p:nvPr/>
        </p:nvSpPr>
        <p:spPr>
          <a:xfrm>
            <a:off x="457938" y="252762"/>
            <a:ext cx="2954940" cy="646331"/>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Program</a:t>
            </a:r>
            <a:endParaRPr lang="en-US" sz="3600" b="1" dirty="0"/>
          </a:p>
        </p:txBody>
      </p:sp>
      <p:sp>
        <p:nvSpPr>
          <p:cNvPr id="10" name="Rectangle 9"/>
          <p:cNvSpPr/>
          <p:nvPr/>
        </p:nvSpPr>
        <p:spPr>
          <a:xfrm>
            <a:off x="3176094" y="1508153"/>
            <a:ext cx="5353617" cy="3841693"/>
          </a:xfrm>
          <a:prstGeom prst="rect">
            <a:avLst/>
          </a:prstGeom>
        </p:spPr>
        <p:txBody>
          <a:bodyPr wrap="square">
            <a:spAutoFit/>
          </a:bodyPr>
          <a:lstStyle/>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Training</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Camp promotions</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District activities &amp; civic service</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Advancement and recognition</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229547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395286" y="183257"/>
            <a:ext cx="2489015" cy="646331"/>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Unit Service</a:t>
            </a:r>
            <a:endParaRPr lang="en-US" sz="3600" b="1" dirty="0"/>
          </a:p>
        </p:txBody>
      </p:sp>
      <p:sp>
        <p:nvSpPr>
          <p:cNvPr id="14" name="Rectangle 13"/>
          <p:cNvSpPr/>
          <p:nvPr/>
        </p:nvSpPr>
        <p:spPr>
          <a:xfrm>
            <a:off x="1428632" y="1630049"/>
            <a:ext cx="4572000" cy="3969933"/>
          </a:xfrm>
          <a:prstGeom prst="rect">
            <a:avLst/>
          </a:prstGeom>
        </p:spPr>
        <p:txBody>
          <a:bodyPr>
            <a:spAutoFit/>
          </a:bodyPr>
          <a:lstStyle/>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Coaching</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Consultation</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Mentoring</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Friendship</a:t>
            </a:r>
          </a:p>
          <a:p>
            <a:pPr marL="457200" indent="-457200">
              <a:lnSpc>
                <a:spcPct val="115000"/>
              </a:lnSpc>
              <a:spcAft>
                <a:spcPts val="1000"/>
              </a:spcAft>
              <a:buFont typeface="Arial" panose="020B0604020202020204" pitchFamily="34" charset="0"/>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Building quality programs</a:t>
            </a:r>
            <a:endParaRPr lang="en-US" sz="32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rcRect l="25845" t="44491" r="26697"/>
          <a:stretch/>
        </p:blipFill>
        <p:spPr>
          <a:xfrm>
            <a:off x="5769138" y="2333082"/>
            <a:ext cx="2200275" cy="2388496"/>
          </a:xfrm>
          <a:prstGeom prst="rect">
            <a:avLst/>
          </a:prstGeom>
        </p:spPr>
      </p:pic>
    </p:spTree>
    <p:extLst>
      <p:ext uri="{BB962C8B-B14F-4D97-AF65-F5344CB8AC3E}">
        <p14:creationId xmlns:p14="http://schemas.microsoft.com/office/powerpoint/2010/main" val="11868668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p:nvPr/>
        </p:nvPicPr>
        <p:blipFill>
          <a:blip r:embed="rId3" cstate="print">
            <a:extLst>
              <a:ext uri="{28A0092B-C50C-407E-A947-70E740481C1C}">
                <a14:useLocalDpi xmlns:a14="http://schemas.microsoft.com/office/drawing/2010/main"/>
              </a:ext>
            </a:extLst>
          </a:blip>
          <a:srcRect/>
          <a:stretch>
            <a:fillRect/>
          </a:stretch>
        </p:blipFill>
        <p:spPr bwMode="auto">
          <a:xfrm>
            <a:off x="2866505" y="2617752"/>
            <a:ext cx="3458095" cy="3306127"/>
          </a:xfrm>
          <a:prstGeom prst="rect">
            <a:avLst/>
          </a:prstGeom>
          <a:noFill/>
        </p:spPr>
      </p:pic>
      <p:sp>
        <p:nvSpPr>
          <p:cNvPr id="11" name="TextBox 10"/>
          <p:cNvSpPr txBox="1"/>
          <p:nvPr/>
        </p:nvSpPr>
        <p:spPr>
          <a:xfrm rot="16200000">
            <a:off x="1295344" y="3978427"/>
            <a:ext cx="2510445" cy="584775"/>
          </a:xfrm>
          <a:prstGeom prst="rect">
            <a:avLst/>
          </a:prstGeom>
          <a:noFill/>
        </p:spPr>
        <p:txBody>
          <a:bodyPr wrap="square" rtlCol="0">
            <a:spAutoFit/>
          </a:bodyPr>
          <a:lstStyle/>
          <a:p>
            <a:pPr algn="ctr"/>
            <a:r>
              <a:rPr lang="en-US" sz="3200" b="1" dirty="0">
                <a:solidFill>
                  <a:srgbClr val="3505BB"/>
                </a:solidFill>
              </a:rPr>
              <a:t>Membership</a:t>
            </a:r>
          </a:p>
        </p:txBody>
      </p:sp>
      <p:sp>
        <p:nvSpPr>
          <p:cNvPr id="12" name="TextBox 11"/>
          <p:cNvSpPr txBox="1"/>
          <p:nvPr/>
        </p:nvSpPr>
        <p:spPr>
          <a:xfrm>
            <a:off x="3495556" y="5955983"/>
            <a:ext cx="2232086" cy="584775"/>
          </a:xfrm>
          <a:prstGeom prst="rect">
            <a:avLst/>
          </a:prstGeom>
          <a:noFill/>
        </p:spPr>
        <p:txBody>
          <a:bodyPr wrap="none" rtlCol="0">
            <a:spAutoFit/>
          </a:bodyPr>
          <a:lstStyle/>
          <a:p>
            <a:pPr algn="ctr"/>
            <a:r>
              <a:rPr lang="en-US" sz="3200" b="1" dirty="0">
                <a:solidFill>
                  <a:srgbClr val="3505BB"/>
                </a:solidFill>
              </a:rPr>
              <a:t>Unit Service</a:t>
            </a:r>
          </a:p>
        </p:txBody>
      </p:sp>
      <p:sp>
        <p:nvSpPr>
          <p:cNvPr id="13" name="TextBox 12"/>
          <p:cNvSpPr txBox="1"/>
          <p:nvPr/>
        </p:nvSpPr>
        <p:spPr>
          <a:xfrm rot="5400000">
            <a:off x="5758984" y="3933436"/>
            <a:ext cx="1763110" cy="584775"/>
          </a:xfrm>
          <a:prstGeom prst="rect">
            <a:avLst/>
          </a:prstGeom>
          <a:noFill/>
        </p:spPr>
        <p:txBody>
          <a:bodyPr wrap="square" rtlCol="0">
            <a:spAutoFit/>
          </a:bodyPr>
          <a:lstStyle/>
          <a:p>
            <a:pPr algn="ctr"/>
            <a:r>
              <a:rPr lang="en-US" sz="3200" b="1" dirty="0">
                <a:solidFill>
                  <a:srgbClr val="3505BB"/>
                </a:solidFill>
              </a:rPr>
              <a:t>Program</a:t>
            </a:r>
          </a:p>
        </p:txBody>
      </p:sp>
      <p:sp>
        <p:nvSpPr>
          <p:cNvPr id="14" name="TextBox 13"/>
          <p:cNvSpPr txBox="1"/>
          <p:nvPr/>
        </p:nvSpPr>
        <p:spPr>
          <a:xfrm>
            <a:off x="2898598" y="2032977"/>
            <a:ext cx="3426002" cy="584775"/>
          </a:xfrm>
          <a:prstGeom prst="rect">
            <a:avLst/>
          </a:prstGeom>
          <a:noFill/>
        </p:spPr>
        <p:txBody>
          <a:bodyPr wrap="none" rtlCol="0">
            <a:spAutoFit/>
          </a:bodyPr>
          <a:lstStyle/>
          <a:p>
            <a:pPr algn="ctr"/>
            <a:r>
              <a:rPr lang="en-US" sz="3200" b="1" dirty="0">
                <a:solidFill>
                  <a:srgbClr val="3505BB"/>
                </a:solidFill>
              </a:rPr>
              <a:t>Fund Development</a:t>
            </a:r>
          </a:p>
        </p:txBody>
      </p:sp>
      <p:sp>
        <p:nvSpPr>
          <p:cNvPr id="15" name="Rectangle 14"/>
          <p:cNvSpPr/>
          <p:nvPr/>
        </p:nvSpPr>
        <p:spPr>
          <a:xfrm>
            <a:off x="39599" y="317242"/>
            <a:ext cx="9144000" cy="1200329"/>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Four Functions of the</a:t>
            </a:r>
          </a:p>
          <a:p>
            <a:r>
              <a:rPr lang="en-US" sz="3600" b="1" dirty="0">
                <a:latin typeface="Calibri" panose="020F0502020204030204" pitchFamily="34" charset="0"/>
                <a:cs typeface="Times New Roman" panose="02020603050405020304" pitchFamily="18" charset="0"/>
              </a:rPr>
              <a:t>District (Interrelationships)</a:t>
            </a:r>
            <a:endParaRPr lang="en-US" sz="3600" b="1" dirty="0"/>
          </a:p>
        </p:txBody>
      </p:sp>
    </p:spTree>
    <p:extLst>
      <p:ext uri="{BB962C8B-B14F-4D97-AF65-F5344CB8AC3E}">
        <p14:creationId xmlns:p14="http://schemas.microsoft.com/office/powerpoint/2010/main" val="1598678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1AA3638-EFF6-4304-BEFA-2950FAFE2018}"/>
              </a:ext>
            </a:extLst>
          </p:cNvPr>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10767"/>
          <a:stretch/>
        </p:blipFill>
        <p:spPr>
          <a:xfrm>
            <a:off x="566022" y="1466849"/>
            <a:ext cx="8011956" cy="4759325"/>
          </a:xfrm>
          <a:prstGeom prst="rect">
            <a:avLst/>
          </a:prstGeom>
        </p:spPr>
      </p:pic>
      <p:sp>
        <p:nvSpPr>
          <p:cNvPr id="14" name="Rectangle 13">
            <a:extLst>
              <a:ext uri="{FF2B5EF4-FFF2-40B4-BE49-F238E27FC236}">
                <a16:creationId xmlns:a16="http://schemas.microsoft.com/office/drawing/2014/main" id="{02FB5793-608D-44F5-8A52-2E356C8B7C5B}"/>
              </a:ext>
            </a:extLst>
          </p:cNvPr>
          <p:cNvSpPr/>
          <p:nvPr/>
        </p:nvSpPr>
        <p:spPr>
          <a:xfrm>
            <a:off x="2250348" y="3631655"/>
            <a:ext cx="1666808" cy="1006494"/>
          </a:xfrm>
          <a:prstGeom prst="rect">
            <a:avLst/>
          </a:prstGeom>
          <a:noFill/>
          <a:ln w="508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166E4201-F282-4FB1-8CDB-7AA1A5091026}"/>
              </a:ext>
            </a:extLst>
          </p:cNvPr>
          <p:cNvSpPr/>
          <p:nvPr/>
        </p:nvSpPr>
        <p:spPr>
          <a:xfrm>
            <a:off x="5913165" y="3682903"/>
            <a:ext cx="1666808" cy="903995"/>
          </a:xfrm>
          <a:prstGeom prst="rect">
            <a:avLst/>
          </a:prstGeom>
          <a:noFill/>
          <a:ln w="508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E58B8C8-3E74-416F-9112-9CE4E7932E64}"/>
              </a:ext>
            </a:extLst>
          </p:cNvPr>
          <p:cNvSpPr/>
          <p:nvPr/>
        </p:nvSpPr>
        <p:spPr>
          <a:xfrm>
            <a:off x="4081757" y="3682904"/>
            <a:ext cx="1666807" cy="903995"/>
          </a:xfrm>
          <a:prstGeom prst="rect">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BABAC39-9505-42C5-BEF4-A930EC91D8E4}"/>
              </a:ext>
            </a:extLst>
          </p:cNvPr>
          <p:cNvSpPr/>
          <p:nvPr/>
        </p:nvSpPr>
        <p:spPr>
          <a:xfrm>
            <a:off x="635750" y="1559131"/>
            <a:ext cx="1943100" cy="1006494"/>
          </a:xfrm>
          <a:prstGeom prst="rect">
            <a:avLst/>
          </a:prstGeom>
          <a:noFill/>
          <a:ln w="508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81E08C2A-60B3-C639-2921-BE37D27DB740}"/>
              </a:ext>
            </a:extLst>
          </p:cNvPr>
          <p:cNvSpPr/>
          <p:nvPr/>
        </p:nvSpPr>
        <p:spPr>
          <a:xfrm>
            <a:off x="1449504" y="774377"/>
            <a:ext cx="5945602" cy="646331"/>
          </a:xfrm>
          <a:prstGeom prst="rect">
            <a:avLst/>
          </a:prstGeom>
        </p:spPr>
        <p:txBody>
          <a:bodyPr wrap="none">
            <a:spAutoFit/>
          </a:bodyPr>
          <a:lstStyle/>
          <a:p>
            <a:r>
              <a:rPr lang="en-US" sz="3600" b="1" dirty="0">
                <a:latin typeface="Calibri" panose="020F0502020204030204" pitchFamily="34" charset="0"/>
                <a:cs typeface="Times New Roman" panose="02020603050405020304" pitchFamily="18" charset="0"/>
              </a:rPr>
              <a:t>Standard District Organization</a:t>
            </a:r>
            <a:endParaRPr lang="en-US" sz="3600" b="1" dirty="0"/>
          </a:p>
        </p:txBody>
      </p:sp>
    </p:spTree>
    <p:extLst>
      <p:ext uri="{BB962C8B-B14F-4D97-AF65-F5344CB8AC3E}">
        <p14:creationId xmlns:p14="http://schemas.microsoft.com/office/powerpoint/2010/main" val="6254973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5534" y="1709382"/>
            <a:ext cx="8911988" cy="1107996"/>
          </a:xfrm>
          <a:prstGeom prst="rect">
            <a:avLst/>
          </a:prstGeom>
          <a:noFill/>
        </p:spPr>
        <p:txBody>
          <a:bodyPr wrap="square" rtlCol="0">
            <a:spAutoFit/>
          </a:bodyPr>
          <a:lstStyle/>
          <a:p>
            <a:pPr algn="ctr"/>
            <a:r>
              <a:rPr lang="en-US" sz="6600" b="1" dirty="0"/>
              <a:t>10 Minute Break</a:t>
            </a:r>
          </a:p>
        </p:txBody>
      </p:sp>
      <p:pic>
        <p:nvPicPr>
          <p:cNvPr id="2" name="Picture 2" descr="http://www.scouting.org/filestore/commissioner/images/GeneralCommiss_4k_thumb.jpg?w=160&amp;as=1">
            <a:extLst>
              <a:ext uri="{FF2B5EF4-FFF2-40B4-BE49-F238E27FC236}">
                <a16:creationId xmlns:a16="http://schemas.microsoft.com/office/drawing/2014/main" id="{7F7D43B3-7435-A3B1-A9D2-FEF4D4BB3341}"/>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14395" y="2989950"/>
            <a:ext cx="2715209" cy="2591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8321900"/>
      </p:ext>
    </p:extLst>
  </p:cSld>
  <p:clrMapOvr>
    <a:masterClrMapping/>
  </p:clrMapOvr>
  <mc:AlternateContent xmlns:mc="http://schemas.openxmlformats.org/markup-compatibility/2006" xmlns:p14="http://schemas.microsoft.com/office/powerpoint/2010/main">
    <mc:Choice Requires="p14">
      <p:transition spd="slow" p14:dur="2000" advTm="600000"/>
    </mc:Choice>
    <mc:Fallback xmlns="">
      <p:transition spd="slow" advTm="600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3F4A067-546C-40E0-B296-7C009B3BDA84}"/>
              </a:ext>
            </a:extLst>
          </p:cNvPr>
          <p:cNvSpPr txBox="1"/>
          <p:nvPr/>
        </p:nvSpPr>
        <p:spPr>
          <a:xfrm rot="10800000" flipH="1" flipV="1">
            <a:off x="1014214" y="1551563"/>
            <a:ext cx="7480008" cy="1877437"/>
          </a:xfrm>
          <a:prstGeom prst="rect">
            <a:avLst/>
          </a:prstGeom>
          <a:noFill/>
        </p:spPr>
        <p:txBody>
          <a:bodyPr wrap="square" rtlCol="0">
            <a:spAutoFit/>
          </a:bodyPr>
          <a:lstStyle/>
          <a:p>
            <a:r>
              <a:rPr lang="en-US" sz="3200" b="1" i="0" dirty="0">
                <a:solidFill>
                  <a:srgbClr val="FF0000"/>
                </a:solidFill>
                <a:effectLst/>
              </a:rPr>
              <a:t>Roundtable Objectives</a:t>
            </a:r>
          </a:p>
          <a:p>
            <a:pPr marL="342900" indent="-342900">
              <a:buFont typeface="Arial" panose="020B0604020202020204" pitchFamily="34" charset="0"/>
              <a:buChar char="•"/>
            </a:pPr>
            <a:r>
              <a:rPr lang="en-US" sz="2800" b="1" i="0" dirty="0">
                <a:solidFill>
                  <a:srgbClr val="000000"/>
                </a:solidFill>
                <a:effectLst/>
              </a:rPr>
              <a:t>collecting and distributing information</a:t>
            </a:r>
          </a:p>
          <a:p>
            <a:pPr marL="342900" indent="-342900">
              <a:buFont typeface="Arial" panose="020B0604020202020204" pitchFamily="34" charset="0"/>
              <a:buChar char="•"/>
            </a:pPr>
            <a:r>
              <a:rPr lang="en-US" sz="2800" b="1" i="0" dirty="0">
                <a:solidFill>
                  <a:srgbClr val="000000"/>
                </a:solidFill>
                <a:effectLst/>
              </a:rPr>
              <a:t>enabling program training,</a:t>
            </a:r>
          </a:p>
          <a:p>
            <a:pPr marL="342900" indent="-342900">
              <a:buFont typeface="Arial" panose="020B0604020202020204" pitchFamily="34" charset="0"/>
              <a:buChar char="•"/>
            </a:pPr>
            <a:r>
              <a:rPr lang="en-US" sz="2800" b="1" i="0" dirty="0">
                <a:solidFill>
                  <a:srgbClr val="000000"/>
                </a:solidFill>
                <a:effectLst/>
              </a:rPr>
              <a:t>providing networking opportunities.</a:t>
            </a:r>
            <a:endParaRPr lang="en-US" sz="2800" b="1" dirty="0"/>
          </a:p>
        </p:txBody>
      </p:sp>
      <p:sp>
        <p:nvSpPr>
          <p:cNvPr id="6" name="TextBox 5">
            <a:extLst>
              <a:ext uri="{FF2B5EF4-FFF2-40B4-BE49-F238E27FC236}">
                <a16:creationId xmlns:a16="http://schemas.microsoft.com/office/drawing/2014/main" id="{9698730F-9E84-4529-84DB-E16F180BF0F9}"/>
              </a:ext>
            </a:extLst>
          </p:cNvPr>
          <p:cNvSpPr txBox="1"/>
          <p:nvPr/>
        </p:nvSpPr>
        <p:spPr>
          <a:xfrm>
            <a:off x="1014214" y="3859887"/>
            <a:ext cx="6227578" cy="1446550"/>
          </a:xfrm>
          <a:prstGeom prst="rect">
            <a:avLst/>
          </a:prstGeom>
          <a:noFill/>
        </p:spPr>
        <p:txBody>
          <a:bodyPr wrap="square" rtlCol="0">
            <a:spAutoFit/>
          </a:bodyPr>
          <a:lstStyle/>
          <a:p>
            <a:r>
              <a:rPr lang="en-US" sz="3200" b="1" dirty="0">
                <a:solidFill>
                  <a:srgbClr val="FF0000"/>
                </a:solidFill>
              </a:rPr>
              <a:t>Roundtable Purpose</a:t>
            </a:r>
          </a:p>
          <a:p>
            <a:r>
              <a:rPr lang="en-US" sz="2800" b="1" dirty="0"/>
              <a:t>Skill To Do…</a:t>
            </a:r>
          </a:p>
          <a:p>
            <a:r>
              <a:rPr lang="en-US" sz="2800" b="1" dirty="0"/>
              <a:t>Will to Do…</a:t>
            </a:r>
          </a:p>
        </p:txBody>
      </p:sp>
    </p:spTree>
    <p:extLst>
      <p:ext uri="{BB962C8B-B14F-4D97-AF65-F5344CB8AC3E}">
        <p14:creationId xmlns:p14="http://schemas.microsoft.com/office/powerpoint/2010/main" val="25223066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341272" y="148263"/>
            <a:ext cx="4572000" cy="730641"/>
          </a:xfrm>
        </p:spPr>
        <p:txBody>
          <a:bodyPr>
            <a:normAutofit/>
          </a:bodyPr>
          <a:lstStyle/>
          <a:p>
            <a:pPr eaLnBrk="1" hangingPunct="1"/>
            <a:r>
              <a:rPr lang="en-US" sz="3600" b="1" dirty="0">
                <a:latin typeface="+mn-lt"/>
              </a:rPr>
              <a:t>The Six W’s!</a:t>
            </a:r>
          </a:p>
        </p:txBody>
      </p:sp>
      <p:sp>
        <p:nvSpPr>
          <p:cNvPr id="9219" name="Content Placeholder 3"/>
          <p:cNvSpPr>
            <a:spLocks noGrp="1"/>
          </p:cNvSpPr>
          <p:nvPr>
            <p:ph idx="1"/>
          </p:nvPr>
        </p:nvSpPr>
        <p:spPr>
          <a:xfrm>
            <a:off x="3283676" y="1724297"/>
            <a:ext cx="2057400" cy="3962400"/>
          </a:xfrm>
        </p:spPr>
        <p:txBody>
          <a:bodyPr>
            <a:normAutofit fontScale="92500" lnSpcReduction="10000"/>
          </a:bodyPr>
          <a:lstStyle/>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hat</a:t>
            </a:r>
          </a:p>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hy</a:t>
            </a:r>
          </a:p>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ho</a:t>
            </a:r>
          </a:p>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hen</a:t>
            </a:r>
          </a:p>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here</a:t>
            </a:r>
          </a:p>
          <a:p>
            <a:pPr marL="292100" eaLnBrk="1" hangingPunct="1">
              <a:buClr>
                <a:schemeClr val="bg1"/>
              </a:buClr>
              <a:buSzPct val="100000"/>
              <a:buFont typeface="Arial" charset="0"/>
              <a:buChar char="•"/>
            </a:pPr>
            <a:r>
              <a:rPr lang="en-US" sz="4400" b="1" u="sng" dirty="0">
                <a:solidFill>
                  <a:srgbClr val="FF0000"/>
                </a:solidFill>
              </a:rPr>
              <a:t>W</a:t>
            </a:r>
            <a:r>
              <a:rPr lang="en-US" sz="4400" b="1" dirty="0">
                <a:solidFill>
                  <a:srgbClr val="FF0000"/>
                </a:solidFill>
              </a:rPr>
              <a:t>ise</a:t>
            </a:r>
          </a:p>
          <a:p>
            <a:pPr marL="292100" eaLnBrk="1" hangingPunct="1"/>
            <a:endParaRPr lang="en-US" dirty="0"/>
          </a:p>
        </p:txBody>
      </p:sp>
    </p:spTree>
    <p:extLst>
      <p:ext uri="{BB962C8B-B14F-4D97-AF65-F5344CB8AC3E}">
        <p14:creationId xmlns:p14="http://schemas.microsoft.com/office/powerpoint/2010/main" val="196497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2">
          <a:extLst>
            <a:ext uri="{FF2B5EF4-FFF2-40B4-BE49-F238E27FC236}">
              <a16:creationId xmlns:a16="http://schemas.microsoft.com/office/drawing/2014/main" id="{991B6AAA-65FF-0E03-2AB0-67AAC02E2D83}"/>
            </a:ext>
          </a:extLst>
        </p:cNvPr>
        <p:cNvGrpSpPr/>
        <p:nvPr/>
      </p:nvGrpSpPr>
      <p:grpSpPr>
        <a:xfrm>
          <a:off x="0" y="0"/>
          <a:ext cx="0" cy="0"/>
          <a:chOff x="0" y="0"/>
          <a:chExt cx="0" cy="0"/>
        </a:xfrm>
      </p:grpSpPr>
      <p:sp>
        <p:nvSpPr>
          <p:cNvPr id="73" name="Google Shape;73;p5">
            <a:extLst>
              <a:ext uri="{FF2B5EF4-FFF2-40B4-BE49-F238E27FC236}">
                <a16:creationId xmlns:a16="http://schemas.microsoft.com/office/drawing/2014/main" id="{93F937DF-7700-CADE-A608-D355060F46B5}"/>
              </a:ext>
            </a:extLst>
          </p:cNvPr>
          <p:cNvSpPr txBox="1"/>
          <p:nvPr/>
        </p:nvSpPr>
        <p:spPr>
          <a:xfrm>
            <a:off x="337507" y="357871"/>
            <a:ext cx="3243894"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a:t>
            </a:r>
            <a:r>
              <a:rPr lang="en-US" sz="3600" b="1" dirty="0">
                <a:solidFill>
                  <a:schemeClr val="dk1"/>
                </a:solidFill>
                <a:latin typeface="Calibri"/>
                <a:ea typeface="Calibri"/>
                <a:cs typeface="Calibri"/>
                <a:sym typeface="Calibri"/>
              </a:rPr>
              <a:t>Objective</a:t>
            </a:r>
            <a:r>
              <a:rPr lang="en-US" sz="3600" b="1" i="0" u="none" strike="noStrike" cap="none" dirty="0">
                <a:solidFill>
                  <a:schemeClr val="dk1"/>
                </a:solidFill>
                <a:latin typeface="Calibri"/>
                <a:ea typeface="Calibri"/>
                <a:cs typeface="Calibri"/>
                <a:sym typeface="Calibri"/>
              </a:rPr>
              <a:t>s</a:t>
            </a:r>
            <a:endParaRPr sz="1200" dirty="0"/>
          </a:p>
        </p:txBody>
      </p:sp>
      <p:sp>
        <p:nvSpPr>
          <p:cNvPr id="2" name="TextBox 1">
            <a:extLst>
              <a:ext uri="{FF2B5EF4-FFF2-40B4-BE49-F238E27FC236}">
                <a16:creationId xmlns:a16="http://schemas.microsoft.com/office/drawing/2014/main" id="{14EC852A-217A-E2A7-D042-8FC2EEE0977B}"/>
              </a:ext>
            </a:extLst>
          </p:cNvPr>
          <p:cNvSpPr txBox="1"/>
          <p:nvPr/>
        </p:nvSpPr>
        <p:spPr>
          <a:xfrm>
            <a:off x="1959454" y="1859340"/>
            <a:ext cx="6078436" cy="1569660"/>
          </a:xfrm>
          <a:prstGeom prst="rect">
            <a:avLst/>
          </a:prstGeom>
          <a:noFill/>
        </p:spPr>
        <p:txBody>
          <a:bodyPr wrap="square" rtlCol="0">
            <a:spAutoFit/>
          </a:bodyPr>
          <a:lstStyle/>
          <a:p>
            <a:pPr marL="457200" indent="-457200" algn="l">
              <a:buFont typeface="Arial" panose="020B0604020202020204" pitchFamily="34" charset="0"/>
              <a:buChar char="•"/>
            </a:pPr>
            <a:r>
              <a:rPr lang="en-US" sz="3200" b="1" dirty="0">
                <a:effectLst/>
                <a:latin typeface="+mn-lt"/>
              </a:rPr>
              <a:t>Membership retention</a:t>
            </a:r>
          </a:p>
          <a:p>
            <a:pPr marL="457200" indent="-457200" algn="l">
              <a:buFont typeface="Arial" panose="020B0604020202020204" pitchFamily="34" charset="0"/>
              <a:buChar char="•"/>
            </a:pPr>
            <a:r>
              <a:rPr lang="en-US" sz="3200" b="1" dirty="0"/>
              <a:t>M</a:t>
            </a:r>
            <a:r>
              <a:rPr lang="en-US" sz="3200" b="1" dirty="0">
                <a:effectLst/>
                <a:latin typeface="+mn-lt"/>
              </a:rPr>
              <a:t>embership growth</a:t>
            </a:r>
          </a:p>
          <a:p>
            <a:pPr algn="l"/>
            <a:endParaRPr lang="en-US" sz="3200" b="0" i="0" dirty="0">
              <a:solidFill>
                <a:srgbClr val="000000"/>
              </a:solidFill>
              <a:effectLst/>
              <a:latin typeface="+mn-lt"/>
            </a:endParaRPr>
          </a:p>
        </p:txBody>
      </p:sp>
      <p:pic>
        <p:nvPicPr>
          <p:cNvPr id="1026" name="Picture 2">
            <a:extLst>
              <a:ext uri="{FF2B5EF4-FFF2-40B4-BE49-F238E27FC236}">
                <a16:creationId xmlns:a16="http://schemas.microsoft.com/office/drawing/2014/main" id="{ED385B21-433E-EE47-EEDC-8BFD7E4766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82950" y="3670300"/>
            <a:ext cx="2578099" cy="25780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036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a:xfrm>
            <a:off x="196644" y="200975"/>
            <a:ext cx="4191000" cy="751742"/>
          </a:xfrm>
        </p:spPr>
        <p:txBody>
          <a:bodyPr>
            <a:normAutofit/>
          </a:bodyPr>
          <a:lstStyle/>
          <a:p>
            <a:pPr marL="53975" eaLnBrk="1" hangingPunct="1"/>
            <a:r>
              <a:rPr lang="en-US" sz="3600" b="1" dirty="0">
                <a:latin typeface="+mn-lt"/>
                <a:cs typeface="Arial" charset="0"/>
              </a:rPr>
              <a:t>The First “W”</a:t>
            </a:r>
          </a:p>
        </p:txBody>
      </p:sp>
      <p:sp>
        <p:nvSpPr>
          <p:cNvPr id="10243" name="Content Placeholder 2"/>
          <p:cNvSpPr>
            <a:spLocks noGrp="1"/>
          </p:cNvSpPr>
          <p:nvPr>
            <p:ph idx="1"/>
          </p:nvPr>
        </p:nvSpPr>
        <p:spPr>
          <a:xfrm>
            <a:off x="1339644" y="1680974"/>
            <a:ext cx="6096000" cy="751742"/>
          </a:xfrm>
        </p:spPr>
        <p:txBody>
          <a:bodyPr/>
          <a:lstStyle/>
          <a:p>
            <a:pPr algn="ctr" eaLnBrk="1" hangingPunct="1">
              <a:spcBef>
                <a:spcPct val="0"/>
              </a:spcBef>
              <a:buFont typeface="Wingdings 2" pitchFamily="18" charset="2"/>
              <a:buNone/>
            </a:pPr>
            <a:r>
              <a:rPr lang="en-US" sz="3200" b="1" dirty="0">
                <a:solidFill>
                  <a:srgbClr val="FF0000"/>
                </a:solidFill>
              </a:rPr>
              <a:t>What</a:t>
            </a:r>
            <a:r>
              <a:rPr lang="en-US" sz="3200" b="1" dirty="0"/>
              <a:t> is a roundtable?</a:t>
            </a:r>
          </a:p>
          <a:p>
            <a:pPr algn="ctr" eaLnBrk="1" hangingPunct="1">
              <a:spcBef>
                <a:spcPct val="0"/>
              </a:spcBef>
              <a:buFont typeface="Wingdings 2" pitchFamily="18" charset="2"/>
              <a:buNone/>
            </a:pPr>
            <a:endParaRPr lang="en-US" b="1" dirty="0"/>
          </a:p>
        </p:txBody>
      </p:sp>
      <p:pic>
        <p:nvPicPr>
          <p:cNvPr id="5124" name="Picture 4" descr="Now, Fast Forward To A Culture Of Thinking Community - Wonder Clipart ...">
            <a:extLst>
              <a:ext uri="{FF2B5EF4-FFF2-40B4-BE49-F238E27FC236}">
                <a16:creationId xmlns:a16="http://schemas.microsoft.com/office/drawing/2014/main" id="{0EFAD69F-42B3-666F-1CB2-C3F780EA3A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5228" y="2836544"/>
            <a:ext cx="2853543" cy="27839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8463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75108" y="175523"/>
            <a:ext cx="5943600" cy="838200"/>
          </a:xfrm>
        </p:spPr>
        <p:txBody>
          <a:bodyPr>
            <a:normAutofit/>
          </a:bodyPr>
          <a:lstStyle/>
          <a:p>
            <a:pPr marL="53975" eaLnBrk="1" hangingPunct="1"/>
            <a:r>
              <a:rPr lang="en-US" sz="3600" b="1" dirty="0">
                <a:latin typeface="+mn-lt"/>
                <a:cs typeface="Arial" charset="0"/>
              </a:rPr>
              <a:t>The Second “W”</a:t>
            </a:r>
          </a:p>
        </p:txBody>
      </p:sp>
      <p:sp>
        <p:nvSpPr>
          <p:cNvPr id="11267" name="Content Placeholder 2"/>
          <p:cNvSpPr>
            <a:spLocks noGrp="1"/>
          </p:cNvSpPr>
          <p:nvPr>
            <p:ph idx="1"/>
          </p:nvPr>
        </p:nvSpPr>
        <p:spPr>
          <a:xfrm>
            <a:off x="723900" y="1940140"/>
            <a:ext cx="7696200" cy="838200"/>
          </a:xfrm>
        </p:spPr>
        <p:txBody>
          <a:bodyPr/>
          <a:lstStyle/>
          <a:p>
            <a:pPr algn="ctr" eaLnBrk="1" hangingPunct="1">
              <a:buFont typeface="Wingdings 2" pitchFamily="18" charset="2"/>
              <a:buNone/>
            </a:pPr>
            <a:r>
              <a:rPr lang="en-US" sz="3200" b="1" dirty="0">
                <a:solidFill>
                  <a:srgbClr val="FF0000"/>
                </a:solidFill>
              </a:rPr>
              <a:t>Why </a:t>
            </a:r>
            <a:r>
              <a:rPr lang="en-US" sz="3200" b="1" dirty="0"/>
              <a:t>do we have roundtables?</a:t>
            </a:r>
          </a:p>
          <a:p>
            <a:pPr algn="ctr" eaLnBrk="1" hangingPunct="1">
              <a:buFont typeface="Wingdings 2" pitchFamily="18" charset="2"/>
              <a:buNone/>
            </a:pPr>
            <a:endParaRPr lang="en-US" sz="2300" b="1" dirty="0"/>
          </a:p>
        </p:txBody>
      </p:sp>
      <p:pic>
        <p:nvPicPr>
          <p:cNvPr id="3" name="Picture 2">
            <a:extLst>
              <a:ext uri="{FF2B5EF4-FFF2-40B4-BE49-F238E27FC236}">
                <a16:creationId xmlns:a16="http://schemas.microsoft.com/office/drawing/2014/main" id="{D6F2FA0D-EC68-2881-B523-6A0D7F731F6F}"/>
              </a:ext>
            </a:extLst>
          </p:cNvPr>
          <p:cNvPicPr>
            <a:picLocks noChangeAspect="1"/>
          </p:cNvPicPr>
          <p:nvPr/>
        </p:nvPicPr>
        <p:blipFill>
          <a:blip r:embed="rId3"/>
          <a:stretch>
            <a:fillRect/>
          </a:stretch>
        </p:blipFill>
        <p:spPr>
          <a:xfrm>
            <a:off x="3311383" y="3041948"/>
            <a:ext cx="2521234" cy="2640581"/>
          </a:xfrm>
          <a:prstGeom prst="rect">
            <a:avLst/>
          </a:prstGeom>
        </p:spPr>
      </p:pic>
    </p:spTree>
    <p:extLst>
      <p:ext uri="{BB962C8B-B14F-4D97-AF65-F5344CB8AC3E}">
        <p14:creationId xmlns:p14="http://schemas.microsoft.com/office/powerpoint/2010/main" val="15713317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208344" y="196770"/>
            <a:ext cx="8229600" cy="758874"/>
          </a:xfrm>
        </p:spPr>
        <p:txBody>
          <a:bodyPr>
            <a:normAutofit/>
          </a:bodyPr>
          <a:lstStyle/>
          <a:p>
            <a:pPr marL="53975" eaLnBrk="1" hangingPunct="1">
              <a:defRPr/>
            </a:pPr>
            <a:r>
              <a:rPr lang="en-US" sz="3600" b="1" dirty="0">
                <a:latin typeface="+mn-lt"/>
              </a:rPr>
              <a:t>The Third “W”</a:t>
            </a:r>
          </a:p>
        </p:txBody>
      </p:sp>
      <p:sp>
        <p:nvSpPr>
          <p:cNvPr id="12291" name="Content Placeholder 2"/>
          <p:cNvSpPr>
            <a:spLocks noGrp="1"/>
          </p:cNvSpPr>
          <p:nvPr>
            <p:ph idx="1"/>
          </p:nvPr>
        </p:nvSpPr>
        <p:spPr>
          <a:xfrm>
            <a:off x="1050470" y="2063893"/>
            <a:ext cx="7043059" cy="3233821"/>
          </a:xfrm>
        </p:spPr>
        <p:txBody>
          <a:bodyPr>
            <a:noAutofit/>
          </a:bodyPr>
          <a:lstStyle/>
          <a:p>
            <a:pPr eaLnBrk="1" hangingPunct="1">
              <a:spcBef>
                <a:spcPct val="0"/>
              </a:spcBef>
              <a:buFont typeface="Wingdings 2" pitchFamily="18" charset="2"/>
              <a:buNone/>
            </a:pPr>
            <a:r>
              <a:rPr lang="en-US" sz="3200" b="1" dirty="0">
                <a:solidFill>
                  <a:srgbClr val="FF0000"/>
                </a:solidFill>
              </a:rPr>
              <a:t>Who</a:t>
            </a:r>
            <a:r>
              <a:rPr lang="en-US" sz="3200" b="1" dirty="0"/>
              <a:t> is the assistant district commissioner for roundtable?</a:t>
            </a:r>
          </a:p>
          <a:p>
            <a:pPr eaLnBrk="1" hangingPunct="1">
              <a:spcBef>
                <a:spcPct val="0"/>
              </a:spcBef>
              <a:buFont typeface="Wingdings 2" pitchFamily="18" charset="2"/>
              <a:buNone/>
            </a:pPr>
            <a:endParaRPr lang="en-US" sz="3200" b="1" dirty="0"/>
          </a:p>
          <a:p>
            <a:pPr eaLnBrk="1" hangingPunct="1">
              <a:spcBef>
                <a:spcPct val="0"/>
              </a:spcBef>
              <a:buFont typeface="Wingdings 2" pitchFamily="18" charset="2"/>
              <a:buNone/>
            </a:pPr>
            <a:r>
              <a:rPr lang="en-US" sz="3200" b="1" dirty="0">
                <a:solidFill>
                  <a:srgbClr val="FF0000"/>
                </a:solidFill>
              </a:rPr>
              <a:t>Who</a:t>
            </a:r>
            <a:r>
              <a:rPr lang="en-US" sz="3200" b="1" dirty="0"/>
              <a:t> makes up the roundtable commissioner team?</a:t>
            </a:r>
          </a:p>
        </p:txBody>
      </p:sp>
    </p:spTree>
    <p:extLst>
      <p:ext uri="{BB962C8B-B14F-4D97-AF65-F5344CB8AC3E}">
        <p14:creationId xmlns:p14="http://schemas.microsoft.com/office/powerpoint/2010/main" val="26726487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106065" y="155352"/>
            <a:ext cx="8229600" cy="762000"/>
          </a:xfrm>
        </p:spPr>
        <p:txBody>
          <a:bodyPr>
            <a:normAutofit/>
          </a:bodyPr>
          <a:lstStyle/>
          <a:p>
            <a:pPr marL="53975" eaLnBrk="1" hangingPunct="1"/>
            <a:r>
              <a:rPr lang="en-US" sz="3600" b="1" dirty="0">
                <a:latin typeface="+mn-lt"/>
                <a:cs typeface="Arial" charset="0"/>
              </a:rPr>
              <a:t>The Fourth “W”</a:t>
            </a:r>
          </a:p>
        </p:txBody>
      </p:sp>
      <p:sp>
        <p:nvSpPr>
          <p:cNvPr id="4" name="Content Placeholder 2">
            <a:extLst>
              <a:ext uri="{FF2B5EF4-FFF2-40B4-BE49-F238E27FC236}">
                <a16:creationId xmlns:a16="http://schemas.microsoft.com/office/drawing/2014/main" id="{BDBBF491-A89E-A4F0-CD2D-0C256D965EDB}"/>
              </a:ext>
            </a:extLst>
          </p:cNvPr>
          <p:cNvSpPr>
            <a:spLocks noGrp="1"/>
          </p:cNvSpPr>
          <p:nvPr>
            <p:ph idx="1"/>
          </p:nvPr>
        </p:nvSpPr>
        <p:spPr>
          <a:xfrm>
            <a:off x="761999" y="1855713"/>
            <a:ext cx="7620000" cy="1096963"/>
          </a:xfrm>
        </p:spPr>
        <p:txBody>
          <a:bodyPr>
            <a:normAutofit/>
          </a:bodyPr>
          <a:lstStyle/>
          <a:p>
            <a:pPr eaLnBrk="1" hangingPunct="1">
              <a:spcBef>
                <a:spcPct val="0"/>
              </a:spcBef>
              <a:buFont typeface="Wingdings 2" pitchFamily="18" charset="2"/>
              <a:buNone/>
            </a:pPr>
            <a:endParaRPr lang="en-US" sz="2100" b="1" dirty="0"/>
          </a:p>
          <a:p>
            <a:pPr algn="ctr" eaLnBrk="1" hangingPunct="1">
              <a:spcBef>
                <a:spcPct val="0"/>
              </a:spcBef>
              <a:buFont typeface="Wingdings 2" pitchFamily="18" charset="2"/>
              <a:buNone/>
            </a:pPr>
            <a:r>
              <a:rPr lang="en-US" sz="3200" b="1" dirty="0">
                <a:solidFill>
                  <a:srgbClr val="FF0000"/>
                </a:solidFill>
              </a:rPr>
              <a:t>When</a:t>
            </a:r>
            <a:r>
              <a:rPr lang="en-US" sz="3200" b="1" dirty="0"/>
              <a:t> are roundtables held?</a:t>
            </a:r>
          </a:p>
          <a:p>
            <a:pPr eaLnBrk="1" hangingPunct="1">
              <a:spcBef>
                <a:spcPct val="0"/>
              </a:spcBef>
              <a:buFont typeface="Wingdings 2" pitchFamily="18" charset="2"/>
              <a:buNone/>
            </a:pPr>
            <a:endParaRPr lang="en-US" sz="4000" dirty="0"/>
          </a:p>
        </p:txBody>
      </p:sp>
      <p:pic>
        <p:nvPicPr>
          <p:cNvPr id="3076" name="Picture 4" descr="Free Calendar Clipart - Cliparts.co">
            <a:extLst>
              <a:ext uri="{FF2B5EF4-FFF2-40B4-BE49-F238E27FC236}">
                <a16:creationId xmlns:a16="http://schemas.microsoft.com/office/drawing/2014/main" id="{C6E5EA69-820D-BC26-35B8-498602FF68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904" y="3127107"/>
            <a:ext cx="2736191" cy="2599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49504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16144" y="243068"/>
            <a:ext cx="8229600" cy="618978"/>
          </a:xfrm>
        </p:spPr>
        <p:txBody>
          <a:bodyPr>
            <a:normAutofit fontScale="90000"/>
          </a:bodyPr>
          <a:lstStyle/>
          <a:p>
            <a:pPr marL="53975" eaLnBrk="1" hangingPunct="1">
              <a:defRPr/>
            </a:pPr>
            <a:r>
              <a:rPr lang="en-US" sz="4000" b="1" dirty="0">
                <a:latin typeface="+mn-lt"/>
              </a:rPr>
              <a:t>The Fifth “W”</a:t>
            </a:r>
          </a:p>
        </p:txBody>
      </p:sp>
      <p:sp>
        <p:nvSpPr>
          <p:cNvPr id="14339" name="Content Placeholder 2"/>
          <p:cNvSpPr>
            <a:spLocks noGrp="1"/>
          </p:cNvSpPr>
          <p:nvPr>
            <p:ph idx="1"/>
          </p:nvPr>
        </p:nvSpPr>
        <p:spPr>
          <a:xfrm>
            <a:off x="825744" y="1845918"/>
            <a:ext cx="7620000" cy="1096963"/>
          </a:xfrm>
        </p:spPr>
        <p:txBody>
          <a:bodyPr/>
          <a:lstStyle/>
          <a:p>
            <a:pPr eaLnBrk="1" hangingPunct="1">
              <a:spcBef>
                <a:spcPct val="0"/>
              </a:spcBef>
              <a:buFont typeface="Wingdings 2" pitchFamily="18" charset="2"/>
              <a:buNone/>
            </a:pPr>
            <a:endParaRPr lang="en-US" sz="2100" b="1" dirty="0"/>
          </a:p>
          <a:p>
            <a:pPr algn="ctr" eaLnBrk="1" hangingPunct="1">
              <a:spcBef>
                <a:spcPct val="0"/>
              </a:spcBef>
              <a:buFont typeface="Wingdings 2" pitchFamily="18" charset="2"/>
              <a:buNone/>
            </a:pPr>
            <a:r>
              <a:rPr lang="en-US" sz="3200" b="1" dirty="0">
                <a:solidFill>
                  <a:srgbClr val="FF0000"/>
                </a:solidFill>
              </a:rPr>
              <a:t>Where</a:t>
            </a:r>
            <a:r>
              <a:rPr lang="en-US" sz="3200" b="1" dirty="0"/>
              <a:t> are roundtables held?</a:t>
            </a:r>
          </a:p>
          <a:p>
            <a:pPr eaLnBrk="1" hangingPunct="1">
              <a:spcBef>
                <a:spcPct val="0"/>
              </a:spcBef>
              <a:buFont typeface="Wingdings 2" pitchFamily="18" charset="2"/>
              <a:buNone/>
            </a:pPr>
            <a:endParaRPr lang="en-US" sz="4000" dirty="0"/>
          </a:p>
        </p:txBody>
      </p:sp>
      <p:pic>
        <p:nvPicPr>
          <p:cNvPr id="2052" name="Picture 4" descr="World Maps Library - Complete Resources: Location Maps Clipart">
            <a:extLst>
              <a:ext uri="{FF2B5EF4-FFF2-40B4-BE49-F238E27FC236}">
                <a16:creationId xmlns:a16="http://schemas.microsoft.com/office/drawing/2014/main" id="{683F4E6B-8DC7-4AB1-077B-3B16D04FD5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915" y="3299091"/>
            <a:ext cx="2412170" cy="22187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15039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9629" y="52656"/>
            <a:ext cx="4496117" cy="655320"/>
          </a:xfrm>
        </p:spPr>
        <p:txBody>
          <a:bodyPr>
            <a:normAutofit/>
          </a:bodyPr>
          <a:lstStyle/>
          <a:p>
            <a:pPr marL="53975" eaLnBrk="1" hangingPunct="1">
              <a:defRPr/>
            </a:pPr>
            <a:r>
              <a:rPr lang="en-US" b="1" dirty="0">
                <a:solidFill>
                  <a:schemeClr val="bg1"/>
                </a:solidFill>
                <a:latin typeface="+mn-lt"/>
              </a:rPr>
              <a:t>The Sixth “W”</a:t>
            </a:r>
          </a:p>
        </p:txBody>
      </p:sp>
      <p:sp>
        <p:nvSpPr>
          <p:cNvPr id="15363" name="Content Placeholder 2"/>
          <p:cNvSpPr>
            <a:spLocks noGrp="1"/>
          </p:cNvSpPr>
          <p:nvPr>
            <p:ph idx="1"/>
          </p:nvPr>
        </p:nvSpPr>
        <p:spPr>
          <a:xfrm>
            <a:off x="2694000" y="2336502"/>
            <a:ext cx="4126389" cy="655320"/>
          </a:xfrm>
        </p:spPr>
        <p:txBody>
          <a:bodyPr>
            <a:normAutofit/>
          </a:bodyPr>
          <a:lstStyle/>
          <a:p>
            <a:pPr algn="ctr" eaLnBrk="1" hangingPunct="1">
              <a:spcBef>
                <a:spcPct val="0"/>
              </a:spcBef>
              <a:buFont typeface="Wingdings 2" pitchFamily="18" charset="2"/>
              <a:buNone/>
            </a:pPr>
            <a:r>
              <a:rPr lang="en-US" sz="3200" b="1" dirty="0">
                <a:solidFill>
                  <a:srgbClr val="FF0000"/>
                </a:solidFill>
                <a:cs typeface="Arial" charset="0"/>
              </a:rPr>
              <a:t>Wise</a:t>
            </a:r>
            <a:r>
              <a:rPr lang="en-US" sz="3200" b="1" dirty="0">
                <a:cs typeface="Arial" charset="0"/>
              </a:rPr>
              <a:t> use of funds</a:t>
            </a:r>
          </a:p>
        </p:txBody>
      </p:sp>
      <p:pic>
        <p:nvPicPr>
          <p:cNvPr id="1026" name="Picture 2" descr="Pics Of Dollar Signs - Cliparts.co">
            <a:extLst>
              <a:ext uri="{FF2B5EF4-FFF2-40B4-BE49-F238E27FC236}">
                <a16:creationId xmlns:a16="http://schemas.microsoft.com/office/drawing/2014/main" id="{274C1004-A5AE-1FBB-CF91-B327EF0159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6757" y="3429000"/>
            <a:ext cx="2731575" cy="221770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E0CC5BA9-1E20-AE83-710D-2C369F026669}"/>
              </a:ext>
            </a:extLst>
          </p:cNvPr>
          <p:cNvSpPr txBox="1">
            <a:spLocks/>
          </p:cNvSpPr>
          <p:nvPr/>
        </p:nvSpPr>
        <p:spPr>
          <a:xfrm>
            <a:off x="216144" y="243068"/>
            <a:ext cx="8229600" cy="618978"/>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2700" b="1" kern="1200">
                <a:solidFill>
                  <a:schemeClr val="tx1"/>
                </a:solidFill>
                <a:latin typeface="+mn-lt"/>
                <a:ea typeface="+mj-ea"/>
                <a:cs typeface="+mj-cs"/>
              </a:defRPr>
            </a:lvl1pPr>
          </a:lstStyle>
          <a:p>
            <a:pPr marL="53975">
              <a:defRPr/>
            </a:pPr>
            <a:r>
              <a:rPr lang="en-US" sz="3600" dirty="0"/>
              <a:t>The Sixth “W”</a:t>
            </a:r>
          </a:p>
        </p:txBody>
      </p:sp>
    </p:spTree>
    <p:extLst>
      <p:ext uri="{BB962C8B-B14F-4D97-AF65-F5344CB8AC3E}">
        <p14:creationId xmlns:p14="http://schemas.microsoft.com/office/powerpoint/2010/main" val="13722917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07F9EE-3EB2-48F0-AA39-AC6B8C238D70}"/>
              </a:ext>
            </a:extLst>
          </p:cNvPr>
          <p:cNvSpPr/>
          <p:nvPr/>
        </p:nvSpPr>
        <p:spPr>
          <a:xfrm>
            <a:off x="305355" y="147461"/>
            <a:ext cx="2798010"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Who Attends </a:t>
            </a:r>
          </a:p>
          <a:p>
            <a:r>
              <a:rPr lang="en-US" sz="3600" b="1" dirty="0">
                <a:latin typeface="Calibri" panose="020F0502020204030204" pitchFamily="34" charset="0"/>
                <a:ea typeface="Calibri" panose="020F0502020204030204" pitchFamily="34" charset="0"/>
              </a:rPr>
              <a:t>Roundtable?</a:t>
            </a:r>
            <a:endParaRPr lang="en-US" sz="3600" b="1" dirty="0"/>
          </a:p>
        </p:txBody>
      </p:sp>
      <p:pic>
        <p:nvPicPr>
          <p:cNvPr id="7" name="Picture 6" descr="A person and person in uniform&#10;&#10;AI-generated content may be incorrect.">
            <a:extLst>
              <a:ext uri="{FF2B5EF4-FFF2-40B4-BE49-F238E27FC236}">
                <a16:creationId xmlns:a16="http://schemas.microsoft.com/office/drawing/2014/main" id="{6D3E2B87-D5E7-A1F6-0CE1-990B548406E6}"/>
              </a:ext>
            </a:extLst>
          </p:cNvPr>
          <p:cNvPicPr>
            <a:picLocks noChangeAspect="1"/>
          </p:cNvPicPr>
          <p:nvPr/>
        </p:nvPicPr>
        <p:blipFill>
          <a:blip r:embed="rId3">
            <a:extLst>
              <a:ext uri="{28A0092B-C50C-407E-A947-70E740481C1C}">
                <a14:useLocalDpi xmlns:a14="http://schemas.microsoft.com/office/drawing/2010/main" val="0"/>
              </a:ext>
            </a:extLst>
          </a:blip>
          <a:srcRect l="7907" r="13721"/>
          <a:stretch/>
        </p:blipFill>
        <p:spPr>
          <a:xfrm>
            <a:off x="1704360" y="1865265"/>
            <a:ext cx="5791522" cy="4156749"/>
          </a:xfrm>
          <a:prstGeom prst="rect">
            <a:avLst/>
          </a:prstGeom>
          <a:ln>
            <a:solidFill>
              <a:schemeClr val="accent1"/>
            </a:solidFill>
          </a:ln>
        </p:spPr>
      </p:pic>
    </p:spTree>
    <p:extLst>
      <p:ext uri="{BB962C8B-B14F-4D97-AF65-F5344CB8AC3E}">
        <p14:creationId xmlns:p14="http://schemas.microsoft.com/office/powerpoint/2010/main" val="4321512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112934-ABD7-4A71-A125-317C7D7AC7FB}"/>
              </a:ext>
            </a:extLst>
          </p:cNvPr>
          <p:cNvSpPr/>
          <p:nvPr/>
        </p:nvSpPr>
        <p:spPr>
          <a:xfrm>
            <a:off x="325419" y="106619"/>
            <a:ext cx="6459573"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rPr>
              <a:t>Roundtable </a:t>
            </a:r>
          </a:p>
          <a:p>
            <a:r>
              <a:rPr lang="en-US" sz="3600" b="1" dirty="0">
                <a:latin typeface="Calibri" panose="020F0502020204030204" pitchFamily="34" charset="0"/>
                <a:ea typeface="Calibri" panose="020F0502020204030204" pitchFamily="34" charset="0"/>
              </a:rPr>
              <a:t>is Unit Service</a:t>
            </a:r>
            <a:endParaRPr lang="en-US" sz="3600" b="1" dirty="0"/>
          </a:p>
        </p:txBody>
      </p:sp>
      <p:pic>
        <p:nvPicPr>
          <p:cNvPr id="5" name="Picture 4" descr="Two women in uniform smiling&#10;&#10;AI-generated content may be incorrect.">
            <a:extLst>
              <a:ext uri="{FF2B5EF4-FFF2-40B4-BE49-F238E27FC236}">
                <a16:creationId xmlns:a16="http://schemas.microsoft.com/office/drawing/2014/main" id="{70F82B1D-0944-BBA4-430C-8AB7F72867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2624" y="2345504"/>
            <a:ext cx="5698751" cy="3205548"/>
          </a:xfrm>
          <a:prstGeom prst="rect">
            <a:avLst/>
          </a:prstGeom>
          <a:ln>
            <a:solidFill>
              <a:schemeClr val="accent1"/>
            </a:solidFill>
          </a:ln>
        </p:spPr>
      </p:pic>
    </p:spTree>
    <p:extLst>
      <p:ext uri="{BB962C8B-B14F-4D97-AF65-F5344CB8AC3E}">
        <p14:creationId xmlns:p14="http://schemas.microsoft.com/office/powerpoint/2010/main" val="54197028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27321" y="331869"/>
            <a:ext cx="9144000" cy="1200329"/>
          </a:xfrm>
          <a:prstGeom prst="rect">
            <a:avLst/>
          </a:prstGeom>
        </p:spPr>
        <p:txBody>
          <a:bodyPr wrap="square">
            <a:spAutoFit/>
          </a:bodyPr>
          <a:lstStyle/>
          <a:p>
            <a:r>
              <a:rPr lang="en-US" sz="3600" b="1" dirty="0">
                <a:latin typeface="Calibri" panose="020F0502020204030204" pitchFamily="34" charset="0"/>
                <a:cs typeface="Times New Roman" panose="02020603050405020304" pitchFamily="18" charset="0"/>
              </a:rPr>
              <a:t>Monthly Commissioner</a:t>
            </a:r>
          </a:p>
          <a:p>
            <a:r>
              <a:rPr lang="en-US" sz="3600" b="1" dirty="0">
                <a:latin typeface="Calibri" panose="020F0502020204030204" pitchFamily="34" charset="0"/>
                <a:cs typeface="Times New Roman" panose="02020603050405020304" pitchFamily="18" charset="0"/>
              </a:rPr>
              <a:t>Staff Meeting</a:t>
            </a:r>
            <a:endParaRPr lang="en-US" sz="3600" b="1" dirty="0"/>
          </a:p>
        </p:txBody>
      </p:sp>
      <p:pic>
        <p:nvPicPr>
          <p:cNvPr id="3" name="Picture 2">
            <a:extLst>
              <a:ext uri="{FF2B5EF4-FFF2-40B4-BE49-F238E27FC236}">
                <a16:creationId xmlns:a16="http://schemas.microsoft.com/office/drawing/2014/main" id="{22A96757-4877-5764-DA8E-812F7CC524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5655" y="2690487"/>
            <a:ext cx="2743200" cy="2743200"/>
          </a:xfrm>
          <a:prstGeom prst="rect">
            <a:avLst/>
          </a:prstGeom>
        </p:spPr>
      </p:pic>
    </p:spTree>
    <p:extLst>
      <p:ext uri="{BB962C8B-B14F-4D97-AF65-F5344CB8AC3E}">
        <p14:creationId xmlns:p14="http://schemas.microsoft.com/office/powerpoint/2010/main" val="56015815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p:nvPr/>
        </p:nvPicPr>
        <p:blipFill>
          <a:blip r:embed="rId3" cstate="print">
            <a:extLst>
              <a:ext uri="{28A0092B-C50C-407E-A947-70E740481C1C}">
                <a14:useLocalDpi xmlns:a14="http://schemas.microsoft.com/office/drawing/2010/main" val="0"/>
              </a:ext>
            </a:extLst>
          </a:blip>
          <a:stretch>
            <a:fillRect/>
          </a:stretch>
        </p:blipFill>
        <p:spPr>
          <a:xfrm>
            <a:off x="2500511" y="1852949"/>
            <a:ext cx="4016827" cy="3248162"/>
          </a:xfrm>
          <a:prstGeom prst="rect">
            <a:avLst/>
          </a:prstGeom>
          <a:ln w="38100">
            <a:solidFill>
              <a:schemeClr val="tx1"/>
            </a:solidFill>
          </a:ln>
        </p:spPr>
      </p:pic>
      <p:sp>
        <p:nvSpPr>
          <p:cNvPr id="5" name="Rectangle 4"/>
          <p:cNvSpPr/>
          <p:nvPr/>
        </p:nvSpPr>
        <p:spPr>
          <a:xfrm>
            <a:off x="264134" y="202908"/>
            <a:ext cx="3611373" cy="692049"/>
          </a:xfrm>
          <a:prstGeom prst="rect">
            <a:avLst/>
          </a:prstGeom>
        </p:spPr>
        <p:txBody>
          <a:bodyPr wrap="non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Times New Roman" panose="02020603050405020304" pitchFamily="18" charset="0"/>
              </a:rPr>
              <a:t>Position Elements</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Box 5"/>
          <p:cNvSpPr txBox="1"/>
          <p:nvPr/>
        </p:nvSpPr>
        <p:spPr>
          <a:xfrm>
            <a:off x="0" y="2661422"/>
            <a:ext cx="2166257" cy="1631216"/>
          </a:xfrm>
          <a:prstGeom prst="rect">
            <a:avLst/>
          </a:prstGeom>
          <a:noFill/>
        </p:spPr>
        <p:txBody>
          <a:bodyPr wrap="square" rtlCol="0">
            <a:spAutoFit/>
          </a:bodyPr>
          <a:lstStyle/>
          <a:p>
            <a:pPr marL="457200" indent="-457200">
              <a:buFont typeface="Arial" panose="020B0604020202020204" pitchFamily="34" charset="0"/>
              <a:buChar char="•"/>
            </a:pPr>
            <a:r>
              <a:rPr lang="en-US" sz="2000" b="1" dirty="0"/>
              <a:t>Recruiting</a:t>
            </a:r>
          </a:p>
          <a:p>
            <a:pPr marL="457200" indent="-457200">
              <a:buFont typeface="Arial" panose="020B0604020202020204" pitchFamily="34" charset="0"/>
              <a:buChar char="•"/>
            </a:pPr>
            <a:r>
              <a:rPr lang="en-US" sz="2000" b="1" dirty="0"/>
              <a:t>Talent management</a:t>
            </a:r>
          </a:p>
          <a:p>
            <a:pPr marL="457200" indent="-457200">
              <a:buFont typeface="Arial" panose="020B0604020202020204" pitchFamily="34" charset="0"/>
              <a:buChar char="•"/>
            </a:pPr>
            <a:r>
              <a:rPr lang="en-US" sz="2000" b="1" dirty="0"/>
              <a:t>Training support</a:t>
            </a:r>
          </a:p>
        </p:txBody>
      </p:sp>
      <p:sp>
        <p:nvSpPr>
          <p:cNvPr id="7" name="TextBox 6"/>
          <p:cNvSpPr txBox="1"/>
          <p:nvPr/>
        </p:nvSpPr>
        <p:spPr>
          <a:xfrm>
            <a:off x="6851593" y="2661422"/>
            <a:ext cx="2166257" cy="1938992"/>
          </a:xfrm>
          <a:prstGeom prst="rect">
            <a:avLst/>
          </a:prstGeom>
          <a:noFill/>
        </p:spPr>
        <p:txBody>
          <a:bodyPr wrap="square" rtlCol="0">
            <a:spAutoFit/>
          </a:bodyPr>
          <a:lstStyle/>
          <a:p>
            <a:pPr marL="342900" indent="-342900">
              <a:buFont typeface="Arial" panose="020B0604020202020204" pitchFamily="34" charset="0"/>
              <a:buChar char="•"/>
            </a:pPr>
            <a:r>
              <a:rPr lang="en-US" sz="2000" b="1" dirty="0"/>
              <a:t>Program planning</a:t>
            </a:r>
          </a:p>
          <a:p>
            <a:pPr marL="342900" indent="-342900">
              <a:buFont typeface="Arial" panose="020B0604020202020204" pitchFamily="34" charset="0"/>
              <a:buChar char="•"/>
            </a:pPr>
            <a:r>
              <a:rPr lang="en-US" sz="2000" b="1" dirty="0"/>
              <a:t>Technology utilization</a:t>
            </a:r>
          </a:p>
          <a:p>
            <a:pPr marL="342900" indent="-342900">
              <a:buFont typeface="Arial" panose="020B0604020202020204" pitchFamily="34" charset="0"/>
              <a:buChar char="•"/>
            </a:pPr>
            <a:r>
              <a:rPr lang="en-US" sz="2000" b="1" dirty="0"/>
              <a:t>Information dissemination</a:t>
            </a:r>
          </a:p>
        </p:txBody>
      </p:sp>
    </p:spTree>
    <p:extLst>
      <p:ext uri="{BB962C8B-B14F-4D97-AF65-F5344CB8AC3E}">
        <p14:creationId xmlns:p14="http://schemas.microsoft.com/office/powerpoint/2010/main" val="3531878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3"/>
          <p:cNvSpPr txBox="1">
            <a:spLocks noChangeArrowheads="1"/>
          </p:cNvSpPr>
          <p:nvPr/>
        </p:nvSpPr>
        <p:spPr bwMode="auto">
          <a:xfrm>
            <a:off x="2062655" y="1057920"/>
            <a:ext cx="50186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685800">
              <a:spcBef>
                <a:spcPct val="0"/>
              </a:spcBef>
              <a:buNone/>
              <a:defRPr/>
            </a:pPr>
            <a:r>
              <a:rPr lang="en-US" altLang="en-US" sz="3600" b="1" dirty="0">
                <a:solidFill>
                  <a:srgbClr val="000000"/>
                </a:solidFill>
                <a:ea typeface="Calibri" panose="020F0502020204030204" pitchFamily="34" charset="0"/>
                <a:cs typeface="Times New Roman" panose="02020603050405020304" pitchFamily="18" charset="0"/>
              </a:rPr>
              <a:t>Commissioner Culture</a:t>
            </a:r>
          </a:p>
        </p:txBody>
      </p:sp>
      <p:pic>
        <p:nvPicPr>
          <p:cNvPr id="3" name="Picture 2">
            <a:extLst>
              <a:ext uri="{FF2B5EF4-FFF2-40B4-BE49-F238E27FC236}">
                <a16:creationId xmlns:a16="http://schemas.microsoft.com/office/drawing/2014/main" id="{E03A2AB8-5EC1-AC26-657D-83E1FD95B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7461" y="1995591"/>
            <a:ext cx="3409078" cy="3409078"/>
          </a:xfrm>
          <a:prstGeom prst="rect">
            <a:avLst/>
          </a:prstGeom>
        </p:spPr>
      </p:pic>
    </p:spTree>
    <p:extLst>
      <p:ext uri="{BB962C8B-B14F-4D97-AF65-F5344CB8AC3E}">
        <p14:creationId xmlns:p14="http://schemas.microsoft.com/office/powerpoint/2010/main" val="224150101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8803" y="0"/>
            <a:ext cx="2131994" cy="692049"/>
          </a:xfrm>
          <a:prstGeom prst="rect">
            <a:avLst/>
          </a:prstGeom>
        </p:spPr>
        <p:txBody>
          <a:bodyPr wrap="non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Times New Roman" panose="02020603050405020304" pitchFamily="18" charset="0"/>
              </a:rPr>
              <a:t>Recruiting</a:t>
            </a:r>
            <a:endParaRPr lang="en-US" sz="40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descr="Image result for bsa roundtables"/>
          <p:cNvPicPr/>
          <p:nvPr/>
        </p:nvPicPr>
        <p:blipFill>
          <a:blip r:embed="rId3">
            <a:extLst>
              <a:ext uri="{28A0092B-C50C-407E-A947-70E740481C1C}">
                <a14:useLocalDpi xmlns:a14="http://schemas.microsoft.com/office/drawing/2010/main" val="0"/>
              </a:ext>
            </a:extLst>
          </a:blip>
          <a:srcRect/>
          <a:stretch>
            <a:fillRect/>
          </a:stretch>
        </p:blipFill>
        <p:spPr bwMode="auto">
          <a:xfrm>
            <a:off x="3142569" y="1413311"/>
            <a:ext cx="2858861" cy="4399660"/>
          </a:xfrm>
          <a:prstGeom prst="rect">
            <a:avLst/>
          </a:prstGeom>
          <a:noFill/>
          <a:ln>
            <a:noFill/>
          </a:ln>
        </p:spPr>
      </p:pic>
    </p:spTree>
    <p:extLst>
      <p:ext uri="{BB962C8B-B14F-4D97-AF65-F5344CB8AC3E}">
        <p14:creationId xmlns:p14="http://schemas.microsoft.com/office/powerpoint/2010/main" val="5811917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7047" y="265475"/>
            <a:ext cx="4028282"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Talent Management</a:t>
            </a:r>
            <a:endParaRPr lang="en-US" sz="3600" b="1" dirty="0"/>
          </a:p>
        </p:txBody>
      </p:sp>
      <p:pic>
        <p:nvPicPr>
          <p:cNvPr id="2" name="Picture 1">
            <a:extLst>
              <a:ext uri="{FF2B5EF4-FFF2-40B4-BE49-F238E27FC236}">
                <a16:creationId xmlns:a16="http://schemas.microsoft.com/office/drawing/2014/main" id="{E1BE97F8-A6B6-96B5-72F5-AC7E0DEF1340}"/>
              </a:ext>
            </a:extLst>
          </p:cNvPr>
          <p:cNvPicPr>
            <a:picLocks noChangeAspect="1"/>
          </p:cNvPicPr>
          <p:nvPr/>
        </p:nvPicPr>
        <p:blipFill>
          <a:blip r:embed="rId3"/>
          <a:stretch>
            <a:fillRect/>
          </a:stretch>
        </p:blipFill>
        <p:spPr>
          <a:xfrm>
            <a:off x="1049112" y="1645920"/>
            <a:ext cx="6806908" cy="4011930"/>
          </a:xfrm>
          <a:prstGeom prst="rect">
            <a:avLst/>
          </a:prstGeom>
          <a:ln>
            <a:solidFill>
              <a:schemeClr val="accent1"/>
            </a:solidFill>
          </a:ln>
        </p:spPr>
      </p:pic>
    </p:spTree>
    <p:extLst>
      <p:ext uri="{BB962C8B-B14F-4D97-AF65-F5344CB8AC3E}">
        <p14:creationId xmlns:p14="http://schemas.microsoft.com/office/powerpoint/2010/main" val="40567170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275" y="244997"/>
            <a:ext cx="3355277"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Training Support</a:t>
            </a:r>
            <a:endParaRPr lang="en-US" sz="3600" b="1" dirty="0"/>
          </a:p>
        </p:txBody>
      </p:sp>
      <p:pic>
        <p:nvPicPr>
          <p:cNvPr id="5" name="Picture 4" descr="http://krutitech.com/wp-content/uploads/2011/01/Development-training-support.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8914" y="2190024"/>
            <a:ext cx="4909458" cy="3601176"/>
          </a:xfrm>
          <a:prstGeom prst="rect">
            <a:avLst/>
          </a:prstGeom>
          <a:noFill/>
          <a:ln>
            <a:noFill/>
          </a:ln>
        </p:spPr>
      </p:pic>
    </p:spTree>
    <p:extLst>
      <p:ext uri="{BB962C8B-B14F-4D97-AF65-F5344CB8AC3E}">
        <p14:creationId xmlns:p14="http://schemas.microsoft.com/office/powerpoint/2010/main" val="214464535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5943" y="213760"/>
            <a:ext cx="3685881"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Program Planning </a:t>
            </a:r>
          </a:p>
          <a:p>
            <a:r>
              <a:rPr lang="en-US" sz="3600" b="1" dirty="0">
                <a:latin typeface="Calibri" panose="020F0502020204030204" pitchFamily="34" charset="0"/>
                <a:ea typeface="Calibri" panose="020F0502020204030204" pitchFamily="34" charset="0"/>
                <a:cs typeface="Times New Roman" panose="02020603050405020304" pitchFamily="18" charset="0"/>
              </a:rPr>
              <a:t>and Content</a:t>
            </a:r>
            <a:endParaRPr lang="en-US" sz="3600" b="1" dirty="0"/>
          </a:p>
        </p:txBody>
      </p:sp>
      <p:pic>
        <p:nvPicPr>
          <p:cNvPr id="5" name="Picture 4" descr="Image result for program planni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36918" y="1893151"/>
            <a:ext cx="3670163" cy="3667941"/>
          </a:xfrm>
          <a:prstGeom prst="rect">
            <a:avLst/>
          </a:prstGeom>
          <a:noFill/>
          <a:ln>
            <a:noFill/>
          </a:ln>
        </p:spPr>
      </p:pic>
    </p:spTree>
    <p:extLst>
      <p:ext uri="{BB962C8B-B14F-4D97-AF65-F5344CB8AC3E}">
        <p14:creationId xmlns:p14="http://schemas.microsoft.com/office/powerpoint/2010/main" val="20358341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22934" y="149679"/>
            <a:ext cx="5666420"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Times New Roman" panose="02020603050405020304" pitchFamily="18" charset="0"/>
              </a:rPr>
              <a:t>Technology </a:t>
            </a:r>
          </a:p>
          <a:p>
            <a:r>
              <a:rPr lang="en-US" sz="3600" b="1" dirty="0">
                <a:latin typeface="Calibri" panose="020F0502020204030204" pitchFamily="34" charset="0"/>
                <a:ea typeface="Calibri" panose="020F0502020204030204" pitchFamily="34" charset="0"/>
                <a:cs typeface="Times New Roman" panose="02020603050405020304" pitchFamily="18" charset="0"/>
              </a:rPr>
              <a:t>Utilization</a:t>
            </a:r>
            <a:endParaRPr lang="en-US" sz="3600" b="1" dirty="0"/>
          </a:p>
        </p:txBody>
      </p:sp>
      <p:pic>
        <p:nvPicPr>
          <p:cNvPr id="5" name="Picture 4" descr="Image result for usingtechnology "/>
          <p:cNvPicPr/>
          <p:nvPr/>
        </p:nvPicPr>
        <p:blipFill>
          <a:blip r:embed="rId3">
            <a:extLst>
              <a:ext uri="{28A0092B-C50C-407E-A947-70E740481C1C}">
                <a14:useLocalDpi xmlns:a14="http://schemas.microsoft.com/office/drawing/2010/main" val="0"/>
              </a:ext>
            </a:extLst>
          </a:blip>
          <a:srcRect/>
          <a:stretch>
            <a:fillRect/>
          </a:stretch>
        </p:blipFill>
        <p:spPr bwMode="auto">
          <a:xfrm>
            <a:off x="2195558" y="1758262"/>
            <a:ext cx="4752884" cy="4005807"/>
          </a:xfrm>
          <a:prstGeom prst="rect">
            <a:avLst/>
          </a:prstGeom>
          <a:noFill/>
          <a:ln>
            <a:noFill/>
          </a:ln>
        </p:spPr>
      </p:pic>
    </p:spTree>
    <p:extLst>
      <p:ext uri="{BB962C8B-B14F-4D97-AF65-F5344CB8AC3E}">
        <p14:creationId xmlns:p14="http://schemas.microsoft.com/office/powerpoint/2010/main" val="253731848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3218" y="122192"/>
            <a:ext cx="8890782" cy="1354217"/>
          </a:xfrm>
          <a:prstGeom prst="rect">
            <a:avLst/>
          </a:prstGeom>
        </p:spPr>
        <p:txBody>
          <a:bodyPr wrap="square">
            <a:spAutoFit/>
          </a:bodyPr>
          <a:lstStyle/>
          <a:p>
            <a:pPr>
              <a:lnSpc>
                <a:spcPct val="107000"/>
              </a:lnSpc>
              <a:spcAft>
                <a:spcPts val="800"/>
              </a:spcAft>
            </a:pPr>
            <a:r>
              <a:rPr lang="en-US" sz="3600" b="1" dirty="0">
                <a:latin typeface="Calibri" panose="020F0502020204030204" pitchFamily="34" charset="0"/>
                <a:ea typeface="Calibri" panose="020F0502020204030204" pitchFamily="34" charset="0"/>
                <a:cs typeface="Times New Roman" panose="02020603050405020304" pitchFamily="18" charset="0"/>
              </a:rPr>
              <a:t>Information </a:t>
            </a:r>
          </a:p>
          <a:p>
            <a:pPr>
              <a:lnSpc>
                <a:spcPct val="107000"/>
              </a:lnSpc>
              <a:spcAft>
                <a:spcPts val="800"/>
              </a:spcAft>
            </a:pPr>
            <a:r>
              <a:rPr lang="en-US" sz="3600" b="1" dirty="0">
                <a:latin typeface="Calibri" panose="020F0502020204030204" pitchFamily="34" charset="0"/>
                <a:ea typeface="Calibri" panose="020F0502020204030204" pitchFamily="34" charset="0"/>
                <a:cs typeface="Times New Roman" panose="02020603050405020304" pitchFamily="18" charset="0"/>
              </a:rPr>
              <a:t>Dissemination &amp; Promotion </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descr="A round logo with a gold and blue design&#10;&#10;AI-generated content may be incorrect.">
            <a:extLst>
              <a:ext uri="{FF2B5EF4-FFF2-40B4-BE49-F238E27FC236}">
                <a16:creationId xmlns:a16="http://schemas.microsoft.com/office/drawing/2014/main" id="{250FCF0F-BF01-8190-2B1E-80AF5032DE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72156" y="2319410"/>
            <a:ext cx="3599688" cy="3599688"/>
          </a:xfrm>
          <a:prstGeom prst="rect">
            <a:avLst/>
          </a:prstGeom>
        </p:spPr>
      </p:pic>
    </p:spTree>
    <p:extLst>
      <p:ext uri="{BB962C8B-B14F-4D97-AF65-F5344CB8AC3E}">
        <p14:creationId xmlns:p14="http://schemas.microsoft.com/office/powerpoint/2010/main" val="39384782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 y="1641143"/>
            <a:ext cx="9144000" cy="1107996"/>
          </a:xfrm>
          <a:prstGeom prst="rect">
            <a:avLst/>
          </a:prstGeom>
          <a:noFill/>
        </p:spPr>
        <p:txBody>
          <a:bodyPr wrap="square" rtlCol="0">
            <a:spAutoFit/>
          </a:bodyPr>
          <a:lstStyle/>
          <a:p>
            <a:pPr algn="ctr"/>
            <a:r>
              <a:rPr lang="en-US" sz="6600" b="1" dirty="0"/>
              <a:t>10 Minute Break</a:t>
            </a:r>
          </a:p>
        </p:txBody>
      </p:sp>
      <p:pic>
        <p:nvPicPr>
          <p:cNvPr id="2" name="Picture 2" descr="http://www.scouting.org/filestore/commissioner/images/GeneralCommiss_4k_thumb.jpg?w=160&amp;as=1">
            <a:extLst>
              <a:ext uri="{FF2B5EF4-FFF2-40B4-BE49-F238E27FC236}">
                <a16:creationId xmlns:a16="http://schemas.microsoft.com/office/drawing/2014/main" id="{4867E7D5-9DF9-3F88-CFF3-401507531B5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214395" y="2989950"/>
            <a:ext cx="2715209" cy="27306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26517964"/>
      </p:ext>
    </p:extLst>
  </p:cSld>
  <p:clrMapOvr>
    <a:masterClrMapping/>
  </p:clrMapOvr>
  <mc:AlternateContent xmlns:mc="http://schemas.openxmlformats.org/markup-compatibility/2006" xmlns:p14="http://schemas.microsoft.com/office/powerpoint/2010/main">
    <mc:Choice Requires="p14">
      <p:transition spd="slow" p14:dur="2000" advTm="600000"/>
    </mc:Choice>
    <mc:Fallback xmlns="">
      <p:transition spd="slow" advTm="60000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E7A3C6-8A94-120E-6E1E-B97D9F601A66}"/>
              </a:ext>
            </a:extLst>
          </p:cNvPr>
          <p:cNvPicPr>
            <a:picLocks noChangeAspect="1"/>
          </p:cNvPicPr>
          <p:nvPr/>
        </p:nvPicPr>
        <p:blipFill>
          <a:blip r:embed="rId3"/>
          <a:srcRect l="14808" t="34787" r="55577" b="14893"/>
          <a:stretch/>
        </p:blipFill>
        <p:spPr>
          <a:xfrm>
            <a:off x="477308" y="1774753"/>
            <a:ext cx="8189384" cy="4573292"/>
          </a:xfrm>
          <a:prstGeom prst="rect">
            <a:avLst/>
          </a:prstGeom>
        </p:spPr>
      </p:pic>
      <p:sp>
        <p:nvSpPr>
          <p:cNvPr id="2" name="Rectangle 1">
            <a:extLst>
              <a:ext uri="{FF2B5EF4-FFF2-40B4-BE49-F238E27FC236}">
                <a16:creationId xmlns:a16="http://schemas.microsoft.com/office/drawing/2014/main" id="{2A6796A3-6BF6-4F6D-AA3F-9C36066BDD28}"/>
              </a:ext>
            </a:extLst>
          </p:cNvPr>
          <p:cNvSpPr/>
          <p:nvPr/>
        </p:nvSpPr>
        <p:spPr>
          <a:xfrm>
            <a:off x="946424" y="1428728"/>
            <a:ext cx="7251152" cy="692049"/>
          </a:xfrm>
          <a:prstGeom prst="rect">
            <a:avLst/>
          </a:prstGeom>
        </p:spPr>
        <p:txBody>
          <a:bodyPr wrap="none">
            <a:spAutoFit/>
          </a:bodyPr>
          <a:lstStyle/>
          <a:p>
            <a:pPr algn="ct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The District Roundtable Organization</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5466671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455188-D166-4430-8B77-DD8F40183247}"/>
              </a:ext>
            </a:extLst>
          </p:cNvPr>
          <p:cNvSpPr/>
          <p:nvPr/>
        </p:nvSpPr>
        <p:spPr>
          <a:xfrm>
            <a:off x="221076" y="192791"/>
            <a:ext cx="4187952" cy="692049"/>
          </a:xfrm>
          <a:prstGeom prst="rect">
            <a:avLst/>
          </a:prstGeom>
        </p:spPr>
        <p:txBody>
          <a:bodyPr wrap="squar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Program-Specific</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C85FEFD7-39B2-C24C-3EE5-84F8B98143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03216" y="1760216"/>
            <a:ext cx="3337567" cy="3337567"/>
          </a:xfrm>
          <a:prstGeom prst="rect">
            <a:avLst/>
          </a:prstGeom>
        </p:spPr>
      </p:pic>
    </p:spTree>
    <p:extLst>
      <p:ext uri="{BB962C8B-B14F-4D97-AF65-F5344CB8AC3E}">
        <p14:creationId xmlns:p14="http://schemas.microsoft.com/office/powerpoint/2010/main" val="39846641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www.scouting.org/filestore/commissioner/images/Assist_Rndtable_Commissioner_4k.jpg">
            <a:extLst>
              <a:ext uri="{FF2B5EF4-FFF2-40B4-BE49-F238E27FC236}">
                <a16:creationId xmlns:a16="http://schemas.microsoft.com/office/drawing/2014/main" id="{00BF1535-F7D2-47A6-B8F3-59EB3E4513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38838" y="2537086"/>
            <a:ext cx="3466323" cy="34663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8DE42B9-9D5A-453E-9D8F-935CE3FBACB1}"/>
              </a:ext>
            </a:extLst>
          </p:cNvPr>
          <p:cNvSpPr/>
          <p:nvPr/>
        </p:nvSpPr>
        <p:spPr>
          <a:xfrm>
            <a:off x="330110" y="127490"/>
            <a:ext cx="8961958"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rPr>
              <a:t>Assistant </a:t>
            </a:r>
          </a:p>
          <a:p>
            <a:r>
              <a:rPr lang="en-US" sz="3600" b="1" dirty="0">
                <a:latin typeface="Calibri" panose="020F0502020204030204" pitchFamily="34" charset="0"/>
                <a:ea typeface="Calibri" panose="020F0502020204030204" pitchFamily="34" charset="0"/>
              </a:rPr>
              <a:t>Roundtable Commissioners</a:t>
            </a:r>
            <a:endParaRPr lang="en-US" sz="3600" b="1" dirty="0"/>
          </a:p>
        </p:txBody>
      </p:sp>
    </p:spTree>
    <p:extLst>
      <p:ext uri="{BB962C8B-B14F-4D97-AF65-F5344CB8AC3E}">
        <p14:creationId xmlns:p14="http://schemas.microsoft.com/office/powerpoint/2010/main" val="2589203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5"/>
          <p:cNvSpPr txBox="1"/>
          <p:nvPr/>
        </p:nvSpPr>
        <p:spPr>
          <a:xfrm>
            <a:off x="174401" y="339969"/>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i="0" u="none" strike="noStrike" cap="none" dirty="0">
                <a:solidFill>
                  <a:schemeClr val="dk1"/>
                </a:solidFill>
                <a:latin typeface="Calibri"/>
                <a:ea typeface="Calibri"/>
                <a:cs typeface="Calibri"/>
                <a:sym typeface="Calibri"/>
              </a:rPr>
              <a:t>Our Purpose</a:t>
            </a:r>
            <a:endParaRPr sz="1200" dirty="0"/>
          </a:p>
        </p:txBody>
      </p:sp>
      <p:sp>
        <p:nvSpPr>
          <p:cNvPr id="2" name="TextBox 1">
            <a:extLst>
              <a:ext uri="{FF2B5EF4-FFF2-40B4-BE49-F238E27FC236}">
                <a16:creationId xmlns:a16="http://schemas.microsoft.com/office/drawing/2014/main" id="{48CA3B3B-3D25-3BC8-7467-30D83A26D19C}"/>
              </a:ext>
            </a:extLst>
          </p:cNvPr>
          <p:cNvSpPr txBox="1"/>
          <p:nvPr/>
        </p:nvSpPr>
        <p:spPr>
          <a:xfrm>
            <a:off x="1338810" y="2370697"/>
            <a:ext cx="6815182" cy="584775"/>
          </a:xfrm>
          <a:prstGeom prst="rect">
            <a:avLst/>
          </a:prstGeom>
          <a:noFill/>
        </p:spPr>
        <p:txBody>
          <a:bodyPr wrap="square" rtlCol="0">
            <a:spAutoFit/>
          </a:bodyPr>
          <a:lstStyle/>
          <a:p>
            <a:pPr algn="ctr"/>
            <a:r>
              <a:rPr lang="en-US" sz="3200" b="1" i="0" dirty="0">
                <a:solidFill>
                  <a:srgbClr val="000000"/>
                </a:solidFill>
                <a:effectLst/>
                <a:latin typeface="+mn-lt"/>
              </a:rPr>
              <a:t>Being the </a:t>
            </a:r>
            <a:r>
              <a:rPr lang="en-US" sz="3200" b="1" dirty="0">
                <a:solidFill>
                  <a:srgbClr val="000000"/>
                </a:solidFill>
              </a:rPr>
              <a:t>S</a:t>
            </a:r>
            <a:r>
              <a:rPr lang="en-US" sz="3200" b="1" i="0" dirty="0">
                <a:solidFill>
                  <a:srgbClr val="000000"/>
                </a:solidFill>
                <a:effectLst/>
                <a:latin typeface="+mn-lt"/>
              </a:rPr>
              <a:t>ingle</a:t>
            </a:r>
            <a:r>
              <a:rPr lang="en-US" sz="3200" b="1" dirty="0">
                <a:solidFill>
                  <a:srgbClr val="000000"/>
                </a:solidFill>
              </a:rPr>
              <a:t> B</a:t>
            </a:r>
            <a:r>
              <a:rPr lang="en-US" sz="3200" b="1" i="0" dirty="0">
                <a:solidFill>
                  <a:srgbClr val="000000"/>
                </a:solidFill>
                <a:effectLst/>
                <a:latin typeface="+mn-lt"/>
              </a:rPr>
              <a:t>est </a:t>
            </a:r>
            <a:r>
              <a:rPr lang="en-US" sz="3200" b="1" dirty="0">
                <a:solidFill>
                  <a:srgbClr val="000000"/>
                </a:solidFill>
              </a:rPr>
              <a:t>R</a:t>
            </a:r>
            <a:r>
              <a:rPr lang="en-US" sz="3200" b="1" i="0" dirty="0">
                <a:solidFill>
                  <a:srgbClr val="000000"/>
                </a:solidFill>
                <a:effectLst/>
                <a:latin typeface="+mn-lt"/>
              </a:rPr>
              <a:t>esource</a:t>
            </a:r>
            <a:endParaRPr lang="en-US" sz="3200" b="0" i="0" dirty="0">
              <a:solidFill>
                <a:srgbClr val="000000"/>
              </a:solidFill>
              <a:effectLst/>
              <a:latin typeface="+mn-lt"/>
            </a:endParaRPr>
          </a:p>
        </p:txBody>
      </p:sp>
      <p:pic>
        <p:nvPicPr>
          <p:cNvPr id="4" name="Picture 3">
            <a:extLst>
              <a:ext uri="{FF2B5EF4-FFF2-40B4-BE49-F238E27FC236}">
                <a16:creationId xmlns:a16="http://schemas.microsoft.com/office/drawing/2014/main" id="{73534936-DCBB-194E-515F-1E9CCC5CC45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4664" y="3266576"/>
            <a:ext cx="2396726" cy="2530067"/>
          </a:xfrm>
          <a:prstGeom prst="rect">
            <a:avLst/>
          </a:prstGeom>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66D798-B217-4C31-827E-34F167A66432}"/>
              </a:ext>
            </a:extLst>
          </p:cNvPr>
          <p:cNvSpPr/>
          <p:nvPr/>
        </p:nvSpPr>
        <p:spPr>
          <a:xfrm>
            <a:off x="284404" y="123680"/>
            <a:ext cx="4139723" cy="1457387"/>
          </a:xfrm>
          <a:prstGeom prst="rect">
            <a:avLst/>
          </a:prstGeom>
        </p:spPr>
        <p:txBody>
          <a:bodyPr wrap="non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Cub Scout </a:t>
            </a:r>
          </a:p>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Roundtable Program</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2F7821A7-F4E1-1399-D8EB-11A3DED44198}"/>
              </a:ext>
            </a:extLst>
          </p:cNvPr>
          <p:cNvPicPr>
            <a:picLocks noChangeAspect="1"/>
          </p:cNvPicPr>
          <p:nvPr/>
        </p:nvPicPr>
        <p:blipFill>
          <a:blip r:embed="rId3"/>
          <a:stretch>
            <a:fillRect/>
          </a:stretch>
        </p:blipFill>
        <p:spPr>
          <a:xfrm>
            <a:off x="1149209" y="2168371"/>
            <a:ext cx="6845581" cy="3508629"/>
          </a:xfrm>
          <a:prstGeom prst="rect">
            <a:avLst/>
          </a:prstGeom>
          <a:ln>
            <a:solidFill>
              <a:schemeClr val="accent1"/>
            </a:solidFill>
          </a:ln>
        </p:spPr>
      </p:pic>
    </p:spTree>
    <p:extLst>
      <p:ext uri="{BB962C8B-B14F-4D97-AF65-F5344CB8AC3E}">
        <p14:creationId xmlns:p14="http://schemas.microsoft.com/office/powerpoint/2010/main" val="214226105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26F4F6F-9743-478F-B012-AF1212AFC6C1}"/>
              </a:ext>
            </a:extLst>
          </p:cNvPr>
          <p:cNvSpPr/>
          <p:nvPr/>
        </p:nvSpPr>
        <p:spPr>
          <a:xfrm>
            <a:off x="303458" y="111160"/>
            <a:ext cx="4139723" cy="1457387"/>
          </a:xfrm>
          <a:prstGeom prst="rect">
            <a:avLst/>
          </a:prstGeom>
        </p:spPr>
        <p:txBody>
          <a:bodyPr wrap="non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Scouts BSA </a:t>
            </a:r>
          </a:p>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Roundtable Program</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a:extLst>
              <a:ext uri="{FF2B5EF4-FFF2-40B4-BE49-F238E27FC236}">
                <a16:creationId xmlns:a16="http://schemas.microsoft.com/office/drawing/2014/main" id="{5BACB32A-B2D9-DF27-1933-C09D5592B16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5011" y="2200001"/>
            <a:ext cx="2457997" cy="2457997"/>
          </a:xfrm>
          <a:prstGeom prst="rect">
            <a:avLst/>
          </a:prstGeom>
        </p:spPr>
      </p:pic>
      <p:pic>
        <p:nvPicPr>
          <p:cNvPr id="6" name="Picture 5">
            <a:extLst>
              <a:ext uri="{FF2B5EF4-FFF2-40B4-BE49-F238E27FC236}">
                <a16:creationId xmlns:a16="http://schemas.microsoft.com/office/drawing/2014/main" id="{9DABCAAD-A6FB-F330-7E75-0829C1033EDE}"/>
              </a:ext>
            </a:extLst>
          </p:cNvPr>
          <p:cNvPicPr>
            <a:picLocks noChangeAspect="1"/>
          </p:cNvPicPr>
          <p:nvPr/>
        </p:nvPicPr>
        <p:blipFill>
          <a:blip r:embed="rId4">
            <a:extLst>
              <a:ext uri="{28A0092B-C50C-407E-A947-70E740481C1C}">
                <a14:useLocalDpi xmlns:a14="http://schemas.microsoft.com/office/drawing/2010/main" val="0"/>
              </a:ext>
            </a:extLst>
          </a:blip>
          <a:srcRect l="7778" r="15718"/>
          <a:stretch/>
        </p:blipFill>
        <p:spPr>
          <a:xfrm>
            <a:off x="4311204" y="2092421"/>
            <a:ext cx="4621781" cy="3398227"/>
          </a:xfrm>
          <a:prstGeom prst="rect">
            <a:avLst/>
          </a:prstGeom>
          <a:ln>
            <a:solidFill>
              <a:schemeClr val="accent1"/>
            </a:solidFill>
          </a:ln>
        </p:spPr>
      </p:pic>
      <p:pic>
        <p:nvPicPr>
          <p:cNvPr id="4" name="Picture 3">
            <a:extLst>
              <a:ext uri="{FF2B5EF4-FFF2-40B4-BE49-F238E27FC236}">
                <a16:creationId xmlns:a16="http://schemas.microsoft.com/office/drawing/2014/main" id="{82E52F8C-FA53-E2F5-3E45-8954D2E7F5A1}"/>
              </a:ext>
            </a:extLst>
          </p:cNvPr>
          <p:cNvPicPr>
            <a:picLocks noChangeAspect="1"/>
          </p:cNvPicPr>
          <p:nvPr/>
        </p:nvPicPr>
        <p:blipFill>
          <a:blip r:embed="rId5"/>
          <a:stretch>
            <a:fillRect/>
          </a:stretch>
        </p:blipFill>
        <p:spPr>
          <a:xfrm>
            <a:off x="1724119" y="5289452"/>
            <a:ext cx="1068066" cy="1068066"/>
          </a:xfrm>
          <a:prstGeom prst="rect">
            <a:avLst/>
          </a:prstGeom>
        </p:spPr>
      </p:pic>
    </p:spTree>
    <p:extLst>
      <p:ext uri="{BB962C8B-B14F-4D97-AF65-F5344CB8AC3E}">
        <p14:creationId xmlns:p14="http://schemas.microsoft.com/office/powerpoint/2010/main" val="380141484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19F1634-435C-4D27-A619-9A4801CC3BAF}"/>
              </a:ext>
            </a:extLst>
          </p:cNvPr>
          <p:cNvSpPr/>
          <p:nvPr/>
        </p:nvSpPr>
        <p:spPr>
          <a:xfrm>
            <a:off x="171033" y="177733"/>
            <a:ext cx="5359919" cy="1200329"/>
          </a:xfrm>
          <a:prstGeom prst="rect">
            <a:avLst/>
          </a:prstGeom>
        </p:spPr>
        <p:txBody>
          <a:bodyPr wrap="square" lIns="91440" tIns="45720" rIns="91440" bIns="45720" anchor="t">
            <a:spAutoFit/>
          </a:bodyPr>
          <a:lstStyle/>
          <a:p>
            <a:r>
              <a:rPr lang="en-US" sz="3600" b="1" dirty="0">
                <a:latin typeface="Calibri"/>
                <a:ea typeface="Calibri"/>
                <a:cs typeface="Calibri"/>
              </a:rPr>
              <a:t>Venturing </a:t>
            </a:r>
          </a:p>
          <a:p>
            <a:r>
              <a:rPr lang="en-US" sz="3600" b="1" dirty="0">
                <a:latin typeface="Calibri"/>
                <a:ea typeface="Calibri"/>
                <a:cs typeface="Calibri"/>
              </a:rPr>
              <a:t>Forum Program</a:t>
            </a:r>
          </a:p>
        </p:txBody>
      </p:sp>
      <p:pic>
        <p:nvPicPr>
          <p:cNvPr id="5" name="Picture 4">
            <a:extLst>
              <a:ext uri="{FF2B5EF4-FFF2-40B4-BE49-F238E27FC236}">
                <a16:creationId xmlns:a16="http://schemas.microsoft.com/office/drawing/2014/main" id="{4C5DFE03-F741-4AFF-A235-F9ABB8B3FE7A}"/>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4541021" y="2119650"/>
            <a:ext cx="3986953" cy="2661831"/>
          </a:xfrm>
          <a:prstGeom prst="rect">
            <a:avLst/>
          </a:prstGeom>
          <a:noFill/>
          <a:ln>
            <a:solidFill>
              <a:schemeClr val="accent1"/>
            </a:solidFill>
          </a:ln>
        </p:spPr>
      </p:pic>
      <p:pic>
        <p:nvPicPr>
          <p:cNvPr id="2" name="Picture 1">
            <a:extLst>
              <a:ext uri="{FF2B5EF4-FFF2-40B4-BE49-F238E27FC236}">
                <a16:creationId xmlns:a16="http://schemas.microsoft.com/office/drawing/2014/main" id="{6E76B3CA-911F-2F3C-13E9-CF95128860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2131" y="2381612"/>
            <a:ext cx="2195416" cy="2137907"/>
          </a:xfrm>
          <a:prstGeom prst="rect">
            <a:avLst/>
          </a:prstGeom>
        </p:spPr>
      </p:pic>
    </p:spTree>
    <p:extLst>
      <p:ext uri="{BB962C8B-B14F-4D97-AF65-F5344CB8AC3E}">
        <p14:creationId xmlns:p14="http://schemas.microsoft.com/office/powerpoint/2010/main" val="10379077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DDA8257-92AB-4D63-9175-401E72EFE422}"/>
              </a:ext>
            </a:extLst>
          </p:cNvPr>
          <p:cNvSpPr txBox="1"/>
          <p:nvPr/>
        </p:nvSpPr>
        <p:spPr>
          <a:xfrm>
            <a:off x="210273" y="18196"/>
            <a:ext cx="4362663" cy="1200329"/>
          </a:xfrm>
          <a:prstGeom prst="rect">
            <a:avLst/>
          </a:prstGeom>
          <a:noFill/>
        </p:spPr>
        <p:txBody>
          <a:bodyPr wrap="square" rtlCol="0">
            <a:spAutoFit/>
          </a:bodyPr>
          <a:lstStyle/>
          <a:p>
            <a:r>
              <a:rPr lang="en-US" sz="3600" b="1" dirty="0"/>
              <a:t>Sea Scouts </a:t>
            </a:r>
          </a:p>
          <a:p>
            <a:r>
              <a:rPr lang="en-US" sz="3600" b="1" dirty="0"/>
              <a:t>Roundtable Program</a:t>
            </a:r>
          </a:p>
        </p:txBody>
      </p:sp>
      <p:pic>
        <p:nvPicPr>
          <p:cNvPr id="3" name="Picture 2">
            <a:extLst>
              <a:ext uri="{FF2B5EF4-FFF2-40B4-BE49-F238E27FC236}">
                <a16:creationId xmlns:a16="http://schemas.microsoft.com/office/drawing/2014/main" id="{21C46BC9-9B27-DC19-9A56-6DCB421F500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061" y="2293617"/>
            <a:ext cx="2861072" cy="2861072"/>
          </a:xfrm>
          <a:prstGeom prst="rect">
            <a:avLst/>
          </a:prstGeom>
        </p:spPr>
      </p:pic>
      <p:pic>
        <p:nvPicPr>
          <p:cNvPr id="2050" name="Picture 2">
            <a:extLst>
              <a:ext uri="{FF2B5EF4-FFF2-40B4-BE49-F238E27FC236}">
                <a16:creationId xmlns:a16="http://schemas.microsoft.com/office/drawing/2014/main" id="{CCCAE79C-A105-0CCF-F7CA-E4CF71874E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2572" y="2293617"/>
            <a:ext cx="4849397" cy="286107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62510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alpha val="58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FD3772-0B5F-446D-BE72-C35C55EB12A2}"/>
              </a:ext>
            </a:extLst>
          </p:cNvPr>
          <p:cNvSpPr/>
          <p:nvPr/>
        </p:nvSpPr>
        <p:spPr>
          <a:xfrm>
            <a:off x="363839" y="103527"/>
            <a:ext cx="4149598"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Preparing a </a:t>
            </a:r>
          </a:p>
          <a:p>
            <a:r>
              <a:rPr lang="en-US" sz="3600" b="1" dirty="0">
                <a:latin typeface="Calibri" panose="020F0502020204030204" pitchFamily="34" charset="0"/>
                <a:ea typeface="Calibri" panose="020F0502020204030204" pitchFamily="34" charset="0"/>
              </a:rPr>
              <a:t>Monthly Roundtable</a:t>
            </a:r>
            <a:endParaRPr lang="en-US" sz="3600" b="1" dirty="0"/>
          </a:p>
        </p:txBody>
      </p:sp>
      <p:pic>
        <p:nvPicPr>
          <p:cNvPr id="3" name="Picture 2">
            <a:extLst>
              <a:ext uri="{FF2B5EF4-FFF2-40B4-BE49-F238E27FC236}">
                <a16:creationId xmlns:a16="http://schemas.microsoft.com/office/drawing/2014/main" id="{0FED2332-D058-486F-9A46-7CD395D671AD}"/>
              </a:ext>
            </a:extLst>
          </p:cNvPr>
          <p:cNvPicPr/>
          <p:nvPr/>
        </p:nvPicPr>
        <p:blipFill>
          <a:blip r:embed="rId3" cstate="print">
            <a:extLst>
              <a:ext uri="{28A0092B-C50C-407E-A947-70E740481C1C}">
                <a14:useLocalDpi xmlns:a14="http://schemas.microsoft.com/office/drawing/2010/main" val="0"/>
              </a:ext>
            </a:extLst>
          </a:blip>
          <a:stretch>
            <a:fillRect/>
          </a:stretch>
        </p:blipFill>
        <p:spPr bwMode="auto">
          <a:xfrm>
            <a:off x="1735513" y="2047194"/>
            <a:ext cx="5672974" cy="3681219"/>
          </a:xfrm>
          <a:prstGeom prst="rect">
            <a:avLst/>
          </a:prstGeom>
          <a:noFill/>
          <a:ln>
            <a:solidFill>
              <a:schemeClr val="accent1"/>
            </a:solidFill>
          </a:ln>
        </p:spPr>
      </p:pic>
    </p:spTree>
    <p:extLst>
      <p:ext uri="{BB962C8B-B14F-4D97-AF65-F5344CB8AC3E}">
        <p14:creationId xmlns:p14="http://schemas.microsoft.com/office/powerpoint/2010/main" val="17380142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E952EF2-D67E-4FE2-AB4F-86EE503625A9}"/>
              </a:ext>
            </a:extLst>
          </p:cNvPr>
          <p:cNvSpPr/>
          <p:nvPr/>
        </p:nvSpPr>
        <p:spPr>
          <a:xfrm>
            <a:off x="264341" y="127137"/>
            <a:ext cx="4472250"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Elements of a </a:t>
            </a:r>
          </a:p>
          <a:p>
            <a:r>
              <a:rPr lang="en-US" sz="3600" b="1" dirty="0">
                <a:latin typeface="Calibri" panose="020F0502020204030204" pitchFamily="34" charset="0"/>
                <a:ea typeface="Calibri" panose="020F0502020204030204" pitchFamily="34" charset="0"/>
              </a:rPr>
              <a:t>Successful Roundtable</a:t>
            </a:r>
            <a:endParaRPr lang="en-US" sz="3600" b="1" dirty="0"/>
          </a:p>
        </p:txBody>
      </p:sp>
      <p:pic>
        <p:nvPicPr>
          <p:cNvPr id="3" name="Picture 2">
            <a:extLst>
              <a:ext uri="{FF2B5EF4-FFF2-40B4-BE49-F238E27FC236}">
                <a16:creationId xmlns:a16="http://schemas.microsoft.com/office/drawing/2014/main" id="{76278B8A-DBEE-40A1-B2EE-893971CEC5F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19451" y="2058237"/>
            <a:ext cx="6234281" cy="4284411"/>
          </a:xfrm>
          <a:prstGeom prst="rect">
            <a:avLst/>
          </a:prstGeom>
          <a:ln>
            <a:solidFill>
              <a:schemeClr val="accent1"/>
            </a:solidFill>
          </a:ln>
        </p:spPr>
      </p:pic>
    </p:spTree>
    <p:extLst>
      <p:ext uri="{BB962C8B-B14F-4D97-AF65-F5344CB8AC3E}">
        <p14:creationId xmlns:p14="http://schemas.microsoft.com/office/powerpoint/2010/main" val="271443114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8BD6E4-4EEB-4314-B54A-4043C1D46679}"/>
              </a:ext>
            </a:extLst>
          </p:cNvPr>
          <p:cNvSpPr/>
          <p:nvPr/>
        </p:nvSpPr>
        <p:spPr>
          <a:xfrm>
            <a:off x="306960" y="85245"/>
            <a:ext cx="3220946"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Making </a:t>
            </a:r>
          </a:p>
          <a:p>
            <a:r>
              <a:rPr lang="en-US" sz="3600" b="1" dirty="0">
                <a:latin typeface="Calibri" panose="020F0502020204030204" pitchFamily="34" charset="0"/>
                <a:ea typeface="Calibri" panose="020F0502020204030204" pitchFamily="34" charset="0"/>
              </a:rPr>
              <a:t>Roundtable Fun</a:t>
            </a:r>
            <a:endParaRPr lang="en-US" sz="3600" b="1" dirty="0"/>
          </a:p>
        </p:txBody>
      </p:sp>
      <p:pic>
        <p:nvPicPr>
          <p:cNvPr id="3076" name="Picture 4">
            <a:extLst>
              <a:ext uri="{FF2B5EF4-FFF2-40B4-BE49-F238E27FC236}">
                <a16:creationId xmlns:a16="http://schemas.microsoft.com/office/drawing/2014/main" id="{2EDBA3F4-FA6A-C43F-103D-A1CA66BEC4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5902" y="2273486"/>
            <a:ext cx="6777551" cy="25415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16457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F3B8602-17FA-4E15-A5A0-4F1781A3A7D7}"/>
              </a:ext>
            </a:extLst>
          </p:cNvPr>
          <p:cNvSpPr/>
          <p:nvPr/>
        </p:nvSpPr>
        <p:spPr>
          <a:xfrm>
            <a:off x="349384" y="152310"/>
            <a:ext cx="2512419"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Roundtable </a:t>
            </a:r>
          </a:p>
          <a:p>
            <a:r>
              <a:rPr lang="en-US" sz="3600" b="1" dirty="0">
                <a:latin typeface="Calibri" panose="020F0502020204030204" pitchFamily="34" charset="0"/>
                <a:ea typeface="Calibri" panose="020F0502020204030204" pitchFamily="34" charset="0"/>
              </a:rPr>
              <a:t>Promotion</a:t>
            </a:r>
            <a:endParaRPr lang="en-US" sz="3600" b="1" dirty="0"/>
          </a:p>
        </p:txBody>
      </p:sp>
      <p:pic>
        <p:nvPicPr>
          <p:cNvPr id="4100" name="Picture 4">
            <a:extLst>
              <a:ext uri="{FF2B5EF4-FFF2-40B4-BE49-F238E27FC236}">
                <a16:creationId xmlns:a16="http://schemas.microsoft.com/office/drawing/2014/main" id="{6640855D-17CE-A2B8-E529-30F34160D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533525"/>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09843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B05DE0-E073-481F-ADDA-DF9A39755289}"/>
              </a:ext>
            </a:extLst>
          </p:cNvPr>
          <p:cNvSpPr/>
          <p:nvPr/>
        </p:nvSpPr>
        <p:spPr>
          <a:xfrm>
            <a:off x="185584" y="85656"/>
            <a:ext cx="4558620"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More about </a:t>
            </a:r>
          </a:p>
          <a:p>
            <a:r>
              <a:rPr lang="en-US" sz="3600" b="1" dirty="0">
                <a:latin typeface="Calibri" panose="020F0502020204030204" pitchFamily="34" charset="0"/>
                <a:ea typeface="Calibri" panose="020F0502020204030204" pitchFamily="34" charset="0"/>
              </a:rPr>
              <a:t>Roundtable Promotion</a:t>
            </a:r>
            <a:endParaRPr lang="en-US" sz="3600" b="1" dirty="0"/>
          </a:p>
        </p:txBody>
      </p:sp>
      <p:pic>
        <p:nvPicPr>
          <p:cNvPr id="3" name="Picture 2">
            <a:extLst>
              <a:ext uri="{FF2B5EF4-FFF2-40B4-BE49-F238E27FC236}">
                <a16:creationId xmlns:a16="http://schemas.microsoft.com/office/drawing/2014/main" id="{377630CF-27C4-4741-B29E-B6F3185431F3}"/>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470005" y="1866342"/>
            <a:ext cx="6218419" cy="3933728"/>
          </a:xfrm>
          <a:prstGeom prst="rect">
            <a:avLst/>
          </a:prstGeom>
          <a:ln>
            <a:solidFill>
              <a:schemeClr val="accent1"/>
            </a:solidFill>
          </a:ln>
        </p:spPr>
      </p:pic>
    </p:spTree>
    <p:extLst>
      <p:ext uri="{BB962C8B-B14F-4D97-AF65-F5344CB8AC3E}">
        <p14:creationId xmlns:p14="http://schemas.microsoft.com/office/powerpoint/2010/main" val="26327252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alpha val="9000"/>
          </a:scheme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C9C4869-2ECB-45AB-AEBF-43AC0C43F508}"/>
              </a:ext>
            </a:extLst>
          </p:cNvPr>
          <p:cNvSpPr/>
          <p:nvPr/>
        </p:nvSpPr>
        <p:spPr>
          <a:xfrm>
            <a:off x="131951" y="117800"/>
            <a:ext cx="4306500"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rPr>
              <a:t>Attendance/</a:t>
            </a:r>
          </a:p>
          <a:p>
            <a:r>
              <a:rPr lang="en-US" sz="3600" b="1" dirty="0">
                <a:latin typeface="Calibri" panose="020F0502020204030204" pitchFamily="34" charset="0"/>
                <a:ea typeface="Calibri" panose="020F0502020204030204" pitchFamily="34" charset="0"/>
              </a:rPr>
              <a:t>Retaining Attendance</a:t>
            </a:r>
            <a:endParaRPr lang="en-US" sz="3600" b="1" dirty="0"/>
          </a:p>
        </p:txBody>
      </p:sp>
      <p:sp>
        <p:nvSpPr>
          <p:cNvPr id="4" name="Rectangle 3"/>
          <p:cNvSpPr/>
          <p:nvPr/>
        </p:nvSpPr>
        <p:spPr>
          <a:xfrm>
            <a:off x="724665" y="1841944"/>
            <a:ext cx="7694670" cy="4031873"/>
          </a:xfrm>
          <a:prstGeom prst="rect">
            <a:avLst/>
          </a:prstGeom>
        </p:spPr>
        <p:txBody>
          <a:bodyPr wrap="square">
            <a:spAutoFit/>
          </a:bodyPr>
          <a:lstStyle/>
          <a:p>
            <a:pPr marL="457200" indent="-457200">
              <a:buSzPct val="120000"/>
              <a:buFont typeface="Arial" panose="020B0604020202020204" pitchFamily="34" charset="0"/>
              <a:buChar char="•"/>
            </a:pPr>
            <a:r>
              <a:rPr lang="en-US" sz="3200" b="1" dirty="0"/>
              <a:t>What is your current attendance—units and leaders?</a:t>
            </a:r>
          </a:p>
          <a:p>
            <a:pPr marL="457200" indent="-457200">
              <a:buSzPct val="120000"/>
              <a:buFont typeface="Arial" panose="020B0604020202020204" pitchFamily="34" charset="0"/>
              <a:buChar char="•"/>
            </a:pPr>
            <a:r>
              <a:rPr lang="en-US" sz="3200" b="1" dirty="0"/>
              <a:t>What is the potential in your district—units and leaders?</a:t>
            </a:r>
          </a:p>
          <a:p>
            <a:pPr marL="457200" indent="-457200">
              <a:buSzPct val="120000"/>
              <a:buFont typeface="Arial" panose="020B0604020202020204" pitchFamily="34" charset="0"/>
              <a:buChar char="•"/>
            </a:pPr>
            <a:r>
              <a:rPr lang="en-US" sz="3200" b="1" dirty="0"/>
              <a:t>What percentage of units and leaders are attending?</a:t>
            </a:r>
          </a:p>
          <a:p>
            <a:pPr marL="457200" indent="-457200">
              <a:buSzPct val="120000"/>
              <a:buFont typeface="Arial" panose="020B0604020202020204" pitchFamily="34" charset="0"/>
              <a:buChar char="•"/>
            </a:pPr>
            <a:r>
              <a:rPr lang="en-US" sz="3200" b="1" dirty="0"/>
              <a:t>What is your goal as roundtable commissioner?</a:t>
            </a:r>
          </a:p>
        </p:txBody>
      </p:sp>
    </p:spTree>
    <p:extLst>
      <p:ext uri="{BB962C8B-B14F-4D97-AF65-F5344CB8AC3E}">
        <p14:creationId xmlns:p14="http://schemas.microsoft.com/office/powerpoint/2010/main" val="2355878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CB9DEEB-909B-75DC-1A19-5C0FAE9F94CC}"/>
              </a:ext>
            </a:extLst>
          </p:cNvPr>
          <p:cNvSpPr txBox="1"/>
          <p:nvPr/>
        </p:nvSpPr>
        <p:spPr>
          <a:xfrm>
            <a:off x="369819" y="253112"/>
            <a:ext cx="4519246" cy="646331"/>
          </a:xfrm>
          <a:prstGeom prst="rect">
            <a:avLst/>
          </a:prstGeom>
          <a:noFill/>
        </p:spPr>
        <p:txBody>
          <a:bodyPr wrap="square" rtlCol="0">
            <a:spAutoFit/>
          </a:bodyPr>
          <a:lstStyle/>
          <a:p>
            <a:r>
              <a:rPr lang="en-US" sz="3600" b="1" dirty="0"/>
              <a:t>Our Methods</a:t>
            </a:r>
          </a:p>
        </p:txBody>
      </p:sp>
      <p:sp>
        <p:nvSpPr>
          <p:cNvPr id="8" name="TextBox 7">
            <a:extLst>
              <a:ext uri="{FF2B5EF4-FFF2-40B4-BE49-F238E27FC236}">
                <a16:creationId xmlns:a16="http://schemas.microsoft.com/office/drawing/2014/main" id="{2D9F5CCE-533F-4AB9-3453-0963D4098126}"/>
              </a:ext>
            </a:extLst>
          </p:cNvPr>
          <p:cNvSpPr txBox="1"/>
          <p:nvPr/>
        </p:nvSpPr>
        <p:spPr>
          <a:xfrm>
            <a:off x="1564389" y="2124127"/>
            <a:ext cx="6649351" cy="3477875"/>
          </a:xfrm>
          <a:prstGeom prst="rect">
            <a:avLst/>
          </a:prstGeom>
          <a:noFill/>
        </p:spPr>
        <p:txBody>
          <a:bodyPr wrap="square" rtlCol="0">
            <a:spAutoFit/>
          </a:bodyPr>
          <a:lstStyle/>
          <a:p>
            <a:pPr marL="457200" indent="-457200">
              <a:buFont typeface="Arial" panose="020B0604020202020204" pitchFamily="34" charset="0"/>
              <a:buChar char="•"/>
            </a:pPr>
            <a:r>
              <a:rPr lang="en-US" sz="3200" b="1" dirty="0"/>
              <a:t>Objective Metrics</a:t>
            </a:r>
          </a:p>
          <a:p>
            <a:pPr marL="457200" indent="-457200">
              <a:buFont typeface="Arial" panose="020B0604020202020204" pitchFamily="34" charset="0"/>
              <a:buChar char="•"/>
            </a:pPr>
            <a:r>
              <a:rPr lang="en-US" sz="3200" b="1" dirty="0"/>
              <a:t>Unit Connections</a:t>
            </a:r>
          </a:p>
          <a:p>
            <a:pPr marL="457200" indent="-457200">
              <a:buFont typeface="Arial" panose="020B0604020202020204" pitchFamily="34" charset="0"/>
              <a:buChar char="•"/>
            </a:pPr>
            <a:r>
              <a:rPr lang="en-US" sz="3200" b="1" dirty="0"/>
              <a:t>The Key 3</a:t>
            </a:r>
          </a:p>
          <a:p>
            <a:pPr marL="457200" indent="-457200">
              <a:buFont typeface="Arial" panose="020B0604020202020204" pitchFamily="34" charset="0"/>
              <a:buChar char="•"/>
            </a:pPr>
            <a:r>
              <a:rPr lang="en-US" sz="3200" b="1" dirty="0"/>
              <a:t>Impact, Not Activity</a:t>
            </a:r>
          </a:p>
          <a:p>
            <a:pPr marL="457200" indent="-457200">
              <a:buFont typeface="Arial" panose="020B0604020202020204" pitchFamily="34" charset="0"/>
              <a:buChar char="•"/>
            </a:pPr>
            <a:r>
              <a:rPr lang="en-US" sz="3200" b="1" dirty="0"/>
              <a:t>Grow Partnerships</a:t>
            </a:r>
          </a:p>
          <a:p>
            <a:pPr marL="457200" indent="-457200">
              <a:buFont typeface="Arial" panose="020B0604020202020204" pitchFamily="34" charset="0"/>
              <a:buChar char="•"/>
            </a:pPr>
            <a:r>
              <a:rPr lang="en-US" sz="3200" b="1" dirty="0"/>
              <a:t>Change the Way We Work Together</a:t>
            </a:r>
          </a:p>
          <a:p>
            <a:endParaRPr lang="en-US" sz="2800" b="1" dirty="0"/>
          </a:p>
        </p:txBody>
      </p:sp>
    </p:spTree>
    <p:extLst>
      <p:ext uri="{BB962C8B-B14F-4D97-AF65-F5344CB8AC3E}">
        <p14:creationId xmlns:p14="http://schemas.microsoft.com/office/powerpoint/2010/main" val="174645505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30A3AA2-B2E1-42EC-BB87-7F7FE77D360E}"/>
              </a:ext>
            </a:extLst>
          </p:cNvPr>
          <p:cNvSpPr/>
          <p:nvPr/>
        </p:nvSpPr>
        <p:spPr>
          <a:xfrm>
            <a:off x="166598" y="191513"/>
            <a:ext cx="8468751" cy="1200329"/>
          </a:xfrm>
          <a:prstGeom prst="rect">
            <a:avLst/>
          </a:prstGeom>
        </p:spPr>
        <p:txBody>
          <a:bodyPr wrap="square">
            <a:spAutoFit/>
          </a:bodyPr>
          <a:lstStyle/>
          <a:p>
            <a:r>
              <a:rPr lang="en-US" sz="3600" b="1" spc="-100" dirty="0">
                <a:latin typeface="Calibri" panose="020F0502020204030204" pitchFamily="34" charset="0"/>
                <a:ea typeface="Calibri" panose="020F0502020204030204" pitchFamily="34" charset="0"/>
              </a:rPr>
              <a:t>Roundtable Features </a:t>
            </a:r>
          </a:p>
          <a:p>
            <a:r>
              <a:rPr lang="en-US" sz="3600" b="1" spc="-100" dirty="0">
                <a:latin typeface="Calibri" panose="020F0502020204030204" pitchFamily="34" charset="0"/>
                <a:ea typeface="Calibri" panose="020F0502020204030204" pitchFamily="34" charset="0"/>
              </a:rPr>
              <a:t>in Commissioner Tools</a:t>
            </a:r>
            <a:endParaRPr lang="en-US" sz="3600" b="1" spc="-100" dirty="0"/>
          </a:p>
        </p:txBody>
      </p:sp>
      <p:pic>
        <p:nvPicPr>
          <p:cNvPr id="5" name="Picture 4" descr="A screenshot of a cell phone&#10;&#10;Description automatically generated">
            <a:extLst>
              <a:ext uri="{FF2B5EF4-FFF2-40B4-BE49-F238E27FC236}">
                <a16:creationId xmlns:a16="http://schemas.microsoft.com/office/drawing/2014/main" id="{04727874-1259-4DF5-AA70-CA4F3E4200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780" y="1799610"/>
            <a:ext cx="7290388" cy="4079799"/>
          </a:xfrm>
          <a:prstGeom prst="rect">
            <a:avLst/>
          </a:prstGeom>
          <a:ln>
            <a:solidFill>
              <a:schemeClr val="tx1"/>
            </a:solidFill>
          </a:ln>
        </p:spPr>
      </p:pic>
    </p:spTree>
    <p:extLst>
      <p:ext uri="{BB962C8B-B14F-4D97-AF65-F5344CB8AC3E}">
        <p14:creationId xmlns:p14="http://schemas.microsoft.com/office/powerpoint/2010/main" val="125174357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38C719A-4F42-42ED-AEB6-EE5939C22753}"/>
              </a:ext>
            </a:extLst>
          </p:cNvPr>
          <p:cNvSpPr/>
          <p:nvPr/>
        </p:nvSpPr>
        <p:spPr>
          <a:xfrm>
            <a:off x="329023" y="146280"/>
            <a:ext cx="4381500"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rPr>
              <a:t>Reflection</a:t>
            </a:r>
            <a:endParaRPr lang="en-US" sz="3600" b="1" dirty="0"/>
          </a:p>
        </p:txBody>
      </p:sp>
      <p:pic>
        <p:nvPicPr>
          <p:cNvPr id="3" name="Content Placeholder 3">
            <a:extLst>
              <a:ext uri="{FF2B5EF4-FFF2-40B4-BE49-F238E27FC236}">
                <a16:creationId xmlns:a16="http://schemas.microsoft.com/office/drawing/2014/main" id="{395E9005-8579-4B6F-ABAE-4D95FB473580}"/>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643706" y="1909710"/>
            <a:ext cx="5856587" cy="3917788"/>
          </a:xfrm>
          <a:prstGeom prst="rect">
            <a:avLst/>
          </a:prstGeom>
          <a:ln w="19050">
            <a:solidFill>
              <a:schemeClr val="tx1"/>
            </a:solidFill>
          </a:ln>
        </p:spPr>
      </p:pic>
      <p:sp>
        <p:nvSpPr>
          <p:cNvPr id="4" name="TextBox 3">
            <a:extLst>
              <a:ext uri="{FF2B5EF4-FFF2-40B4-BE49-F238E27FC236}">
                <a16:creationId xmlns:a16="http://schemas.microsoft.com/office/drawing/2014/main" id="{27F39E12-2883-87AE-6AA1-F21DB6A48A5C}"/>
              </a:ext>
            </a:extLst>
          </p:cNvPr>
          <p:cNvSpPr txBox="1"/>
          <p:nvPr/>
        </p:nvSpPr>
        <p:spPr>
          <a:xfrm>
            <a:off x="2519773" y="1185496"/>
            <a:ext cx="3723455" cy="584775"/>
          </a:xfrm>
          <a:prstGeom prst="rect">
            <a:avLst/>
          </a:prstGeom>
          <a:noFill/>
        </p:spPr>
        <p:txBody>
          <a:bodyPr wrap="none" rtlCol="0">
            <a:spAutoFit/>
          </a:bodyPr>
          <a:lstStyle/>
          <a:p>
            <a:r>
              <a:rPr lang="en-US" sz="3200" b="1" dirty="0">
                <a:latin typeface="Calibri" panose="020F0502020204030204" pitchFamily="34" charset="0"/>
                <a:ea typeface="Calibri" panose="020F0502020204030204" pitchFamily="34" charset="0"/>
              </a:rPr>
              <a:t>Start, Stop, Continue</a:t>
            </a:r>
            <a:endParaRPr lang="en-US" sz="3200" dirty="0"/>
          </a:p>
        </p:txBody>
      </p:sp>
    </p:spTree>
    <p:extLst>
      <p:ext uri="{BB962C8B-B14F-4D97-AF65-F5344CB8AC3E}">
        <p14:creationId xmlns:p14="http://schemas.microsoft.com/office/powerpoint/2010/main" val="8633218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37135"/>
            <a:ext cx="8335109" cy="1200329"/>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Using the Roundtable </a:t>
            </a:r>
          </a:p>
          <a:p>
            <a:r>
              <a:rPr lang="en-US" sz="3600" b="1" dirty="0">
                <a:latin typeface="Calibri" panose="020F0502020204030204" pitchFamily="34" charset="0"/>
                <a:ea typeface="Calibri" panose="020F0502020204030204" pitchFamily="34" charset="0"/>
                <a:cs typeface="Calibri" panose="020F0502020204030204" pitchFamily="34" charset="0"/>
              </a:rPr>
              <a:t>Support Webpage</a:t>
            </a:r>
            <a:endParaRPr lang="en-US" sz="3600" b="1" dirty="0"/>
          </a:p>
        </p:txBody>
      </p:sp>
      <p:pic>
        <p:nvPicPr>
          <p:cNvPr id="4" name="Picture 3" descr="A screenshot of a social media post&#10;&#10;Description automatically generated">
            <a:extLst>
              <a:ext uri="{FF2B5EF4-FFF2-40B4-BE49-F238E27FC236}">
                <a16:creationId xmlns:a16="http://schemas.microsoft.com/office/drawing/2014/main" id="{2850227D-A3EE-4C6A-ABA1-7EA6A9FF5F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62178" y="1804519"/>
            <a:ext cx="5546106" cy="4716346"/>
          </a:xfrm>
          <a:prstGeom prst="rect">
            <a:avLst/>
          </a:prstGeom>
        </p:spPr>
      </p:pic>
      <p:pic>
        <p:nvPicPr>
          <p:cNvPr id="5" name="Picture 4">
            <a:extLst>
              <a:ext uri="{FF2B5EF4-FFF2-40B4-BE49-F238E27FC236}">
                <a16:creationId xmlns:a16="http://schemas.microsoft.com/office/drawing/2014/main" id="{1133BAE6-A0D8-44E1-D3C1-3CF984FD7C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5717" y="3770142"/>
            <a:ext cx="1066271" cy="1066271"/>
          </a:xfrm>
          <a:prstGeom prst="rect">
            <a:avLst/>
          </a:prstGeom>
        </p:spPr>
      </p:pic>
    </p:spTree>
    <p:extLst>
      <p:ext uri="{BB962C8B-B14F-4D97-AF65-F5344CB8AC3E}">
        <p14:creationId xmlns:p14="http://schemas.microsoft.com/office/powerpoint/2010/main" val="2222317885"/>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888" y="331670"/>
            <a:ext cx="4096186"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Quality Roundtables</a:t>
            </a:r>
            <a:endParaRPr lang="en-US" sz="36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bwMode="auto">
          <a:xfrm>
            <a:off x="1301772" y="1725561"/>
            <a:ext cx="6458039" cy="4337781"/>
          </a:xfrm>
          <a:prstGeom prst="rect">
            <a:avLst/>
          </a:prstGeom>
          <a:ln>
            <a:solidFill>
              <a:schemeClr val="accent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9378178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2878" y="125341"/>
            <a:ext cx="2805768"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Who Plans </a:t>
            </a:r>
          </a:p>
          <a:p>
            <a:r>
              <a:rPr lang="en-US" sz="3600" b="1" dirty="0">
                <a:latin typeface="Calibri" panose="020F0502020204030204" pitchFamily="34" charset="0"/>
                <a:ea typeface="Calibri" panose="020F0502020204030204" pitchFamily="34" charset="0"/>
                <a:cs typeface="Calibri" panose="020F0502020204030204" pitchFamily="34" charset="0"/>
              </a:rPr>
              <a:t>Roundtables?</a:t>
            </a:r>
            <a:endParaRPr lang="en-US" sz="36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835762" y="1724478"/>
            <a:ext cx="5472475" cy="3409043"/>
          </a:xfrm>
          <a:prstGeom prst="rect">
            <a:avLst/>
          </a:prstGeom>
        </p:spPr>
      </p:pic>
    </p:spTree>
    <p:extLst>
      <p:ext uri="{BB962C8B-B14F-4D97-AF65-F5344CB8AC3E}">
        <p14:creationId xmlns:p14="http://schemas.microsoft.com/office/powerpoint/2010/main" val="105869948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74716" y="172173"/>
            <a:ext cx="3401059"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The 5 Step </a:t>
            </a:r>
          </a:p>
          <a:p>
            <a:r>
              <a:rPr lang="en-US" sz="3600" b="1" dirty="0">
                <a:latin typeface="Calibri" panose="020F0502020204030204" pitchFamily="34" charset="0"/>
                <a:ea typeface="Calibri" panose="020F0502020204030204" pitchFamily="34" charset="0"/>
                <a:cs typeface="Calibri" panose="020F0502020204030204" pitchFamily="34" charset="0"/>
              </a:rPr>
              <a:t>Planning Process</a:t>
            </a:r>
            <a:endParaRPr lang="en-US" sz="36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812968" y="2207078"/>
            <a:ext cx="5856514" cy="3622222"/>
          </a:xfrm>
          <a:prstGeom prst="rect">
            <a:avLst/>
          </a:prstGeom>
        </p:spPr>
      </p:pic>
    </p:spTree>
    <p:extLst>
      <p:ext uri="{BB962C8B-B14F-4D97-AF65-F5344CB8AC3E}">
        <p14:creationId xmlns:p14="http://schemas.microsoft.com/office/powerpoint/2010/main" val="105876980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fference Between Planning and Forecasting | Difference Between">
            <a:extLst>
              <a:ext uri="{FF2B5EF4-FFF2-40B4-BE49-F238E27FC236}">
                <a16:creationId xmlns:a16="http://schemas.microsoft.com/office/drawing/2014/main" id="{AEE3862E-90EC-49E5-B8DA-4D63859DDE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3249" y="1674753"/>
            <a:ext cx="6557501" cy="436371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35FDDC1-08B8-2FB7-B806-90294789520B}"/>
              </a:ext>
            </a:extLst>
          </p:cNvPr>
          <p:cNvSpPr/>
          <p:nvPr/>
        </p:nvSpPr>
        <p:spPr>
          <a:xfrm>
            <a:off x="533506" y="154794"/>
            <a:ext cx="3597139"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Roundtable</a:t>
            </a:r>
          </a:p>
          <a:p>
            <a:r>
              <a:rPr lang="en-US" sz="3600" b="1" dirty="0">
                <a:latin typeface="Calibri" panose="020F0502020204030204" pitchFamily="34" charset="0"/>
                <a:ea typeface="Calibri" panose="020F0502020204030204" pitchFamily="34" charset="0"/>
                <a:cs typeface="Calibri" panose="020F0502020204030204" pitchFamily="34" charset="0"/>
              </a:rPr>
              <a:t>Advance Planning</a:t>
            </a:r>
            <a:endParaRPr lang="en-US" sz="3600" b="1" dirty="0"/>
          </a:p>
        </p:txBody>
      </p:sp>
    </p:spTree>
    <p:extLst>
      <p:ext uri="{BB962C8B-B14F-4D97-AF65-F5344CB8AC3E}">
        <p14:creationId xmlns:p14="http://schemas.microsoft.com/office/powerpoint/2010/main" val="150172744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2201" y="323673"/>
            <a:ext cx="3036409"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Planning </a:t>
            </a:r>
          </a:p>
          <a:p>
            <a:r>
              <a:rPr lang="en-US" sz="3600" b="1" dirty="0">
                <a:latin typeface="Calibri" panose="020F0502020204030204" pitchFamily="34" charset="0"/>
                <a:ea typeface="Calibri" panose="020F0502020204030204" pitchFamily="34" charset="0"/>
                <a:cs typeface="Calibri" panose="020F0502020204030204" pitchFamily="34" charset="0"/>
              </a:rPr>
              <a:t>Considerations</a:t>
            </a:r>
            <a:endParaRPr lang="en-US" sz="36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570441" y="2461529"/>
            <a:ext cx="4248957" cy="2872469"/>
          </a:xfrm>
          <a:prstGeom prst="rect">
            <a:avLst/>
          </a:prstGeom>
        </p:spPr>
      </p:pic>
      <p:pic>
        <p:nvPicPr>
          <p:cNvPr id="6" name="Picture 5"/>
          <p:cNvPicPr/>
          <p:nvPr/>
        </p:nvPicPr>
        <p:blipFill>
          <a:blip r:embed="rId4" cstate="print">
            <a:extLst>
              <a:ext uri="{28A0092B-C50C-407E-A947-70E740481C1C}">
                <a14:useLocalDpi xmlns:a14="http://schemas.microsoft.com/office/drawing/2010/main" val="0"/>
              </a:ext>
            </a:extLst>
          </a:blip>
          <a:stretch>
            <a:fillRect/>
          </a:stretch>
        </p:blipFill>
        <p:spPr>
          <a:xfrm>
            <a:off x="5354463" y="2194828"/>
            <a:ext cx="3184761" cy="3405870"/>
          </a:xfrm>
          <a:prstGeom prst="rect">
            <a:avLst/>
          </a:prstGeom>
        </p:spPr>
      </p:pic>
    </p:spTree>
    <p:extLst>
      <p:ext uri="{BB962C8B-B14F-4D97-AF65-F5344CB8AC3E}">
        <p14:creationId xmlns:p14="http://schemas.microsoft.com/office/powerpoint/2010/main" val="170410902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8571" y="53724"/>
            <a:ext cx="3651641" cy="692049"/>
          </a:xfrm>
          <a:prstGeom prst="rect">
            <a:avLst/>
          </a:prstGeom>
        </p:spPr>
        <p:txBody>
          <a:bodyPr wrap="none">
            <a:spAutoFit/>
          </a:bodyPr>
          <a:lstStyle/>
          <a:p>
            <a:pPr algn="ct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Planning Updates </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396556" y="1794782"/>
            <a:ext cx="2641601" cy="4693758"/>
          </a:xfrm>
          <a:prstGeom prst="rect">
            <a:avLst/>
          </a:prstGeom>
        </p:spPr>
      </p:pic>
      <p:pic>
        <p:nvPicPr>
          <p:cNvPr id="2" name="Picture 1">
            <a:extLst>
              <a:ext uri="{FF2B5EF4-FFF2-40B4-BE49-F238E27FC236}">
                <a16:creationId xmlns:a16="http://schemas.microsoft.com/office/drawing/2014/main" id="{5C1E3219-4865-47AA-4C0F-01A4865A2272}"/>
              </a:ext>
            </a:extLst>
          </p:cNvPr>
          <p:cNvPicPr/>
          <p:nvPr/>
        </p:nvPicPr>
        <p:blipFill>
          <a:blip r:embed="rId3">
            <a:extLst>
              <a:ext uri="{28A0092B-C50C-407E-A947-70E740481C1C}">
                <a14:useLocalDpi xmlns:a14="http://schemas.microsoft.com/office/drawing/2010/main" val="0"/>
              </a:ext>
            </a:extLst>
          </a:blip>
          <a:stretch>
            <a:fillRect/>
          </a:stretch>
        </p:blipFill>
        <p:spPr>
          <a:xfrm>
            <a:off x="1329852" y="1764493"/>
            <a:ext cx="2641601" cy="4693758"/>
          </a:xfrm>
          <a:prstGeom prst="rect">
            <a:avLst/>
          </a:prstGeom>
        </p:spPr>
      </p:pic>
      <p:pic>
        <p:nvPicPr>
          <p:cNvPr id="3" name="Picture 2">
            <a:extLst>
              <a:ext uri="{FF2B5EF4-FFF2-40B4-BE49-F238E27FC236}">
                <a16:creationId xmlns:a16="http://schemas.microsoft.com/office/drawing/2014/main" id="{22A6F295-BDFF-FAB9-A064-D99837493456}"/>
              </a:ext>
            </a:extLst>
          </p:cNvPr>
          <p:cNvPicPr/>
          <p:nvPr/>
        </p:nvPicPr>
        <p:blipFill>
          <a:blip r:embed="rId3">
            <a:extLst>
              <a:ext uri="{28A0092B-C50C-407E-A947-70E740481C1C}">
                <a14:useLocalDpi xmlns:a14="http://schemas.microsoft.com/office/drawing/2010/main" val="0"/>
              </a:ext>
            </a:extLst>
          </a:blip>
          <a:stretch>
            <a:fillRect/>
          </a:stretch>
        </p:blipFill>
        <p:spPr>
          <a:xfrm>
            <a:off x="2530948" y="1806021"/>
            <a:ext cx="2641601" cy="4693758"/>
          </a:xfrm>
          <a:prstGeom prst="rect">
            <a:avLst/>
          </a:prstGeom>
        </p:spPr>
      </p:pic>
      <p:pic>
        <p:nvPicPr>
          <p:cNvPr id="6" name="Picture 5">
            <a:extLst>
              <a:ext uri="{FF2B5EF4-FFF2-40B4-BE49-F238E27FC236}">
                <a16:creationId xmlns:a16="http://schemas.microsoft.com/office/drawing/2014/main" id="{734562B6-1F23-FA79-043A-37BEBF205A8A}"/>
              </a:ext>
            </a:extLst>
          </p:cNvPr>
          <p:cNvPicPr/>
          <p:nvPr/>
        </p:nvPicPr>
        <p:blipFill>
          <a:blip r:embed="rId3">
            <a:extLst>
              <a:ext uri="{28A0092B-C50C-407E-A947-70E740481C1C}">
                <a14:useLocalDpi xmlns:a14="http://schemas.microsoft.com/office/drawing/2010/main" val="0"/>
              </a:ext>
            </a:extLst>
          </a:blip>
          <a:stretch>
            <a:fillRect/>
          </a:stretch>
        </p:blipFill>
        <p:spPr>
          <a:xfrm>
            <a:off x="3971453" y="1789163"/>
            <a:ext cx="2641601" cy="4693758"/>
          </a:xfrm>
          <a:prstGeom prst="rect">
            <a:avLst/>
          </a:prstGeom>
        </p:spPr>
      </p:pic>
      <p:pic>
        <p:nvPicPr>
          <p:cNvPr id="7" name="Picture 6">
            <a:extLst>
              <a:ext uri="{FF2B5EF4-FFF2-40B4-BE49-F238E27FC236}">
                <a16:creationId xmlns:a16="http://schemas.microsoft.com/office/drawing/2014/main" id="{44D8ABA7-FC91-390A-C43C-7E21DA13176C}"/>
              </a:ext>
            </a:extLst>
          </p:cNvPr>
          <p:cNvPicPr/>
          <p:nvPr/>
        </p:nvPicPr>
        <p:blipFill>
          <a:blip r:embed="rId3">
            <a:extLst>
              <a:ext uri="{28A0092B-C50C-407E-A947-70E740481C1C}">
                <a14:useLocalDpi xmlns:a14="http://schemas.microsoft.com/office/drawing/2010/main" val="0"/>
              </a:ext>
            </a:extLst>
          </a:blip>
          <a:stretch>
            <a:fillRect/>
          </a:stretch>
        </p:blipFill>
        <p:spPr>
          <a:xfrm>
            <a:off x="5429415" y="1796496"/>
            <a:ext cx="2641601" cy="4693758"/>
          </a:xfrm>
          <a:prstGeom prst="rect">
            <a:avLst/>
          </a:prstGeom>
        </p:spPr>
      </p:pic>
      <p:sp>
        <p:nvSpPr>
          <p:cNvPr id="9" name="TextBox 8">
            <a:extLst>
              <a:ext uri="{FF2B5EF4-FFF2-40B4-BE49-F238E27FC236}">
                <a16:creationId xmlns:a16="http://schemas.microsoft.com/office/drawing/2014/main" id="{049F83AA-3CED-5B94-9649-3E51F6AB09DE}"/>
              </a:ext>
            </a:extLst>
          </p:cNvPr>
          <p:cNvSpPr txBox="1"/>
          <p:nvPr/>
        </p:nvSpPr>
        <p:spPr>
          <a:xfrm>
            <a:off x="447675" y="1301840"/>
            <a:ext cx="5447325" cy="369332"/>
          </a:xfrm>
          <a:prstGeom prst="rect">
            <a:avLst/>
          </a:prstGeom>
          <a:noFill/>
        </p:spPr>
        <p:txBody>
          <a:bodyPr wrap="none" rtlCol="0">
            <a:spAutoFit/>
          </a:bodyPr>
          <a:lstStyle/>
          <a:p>
            <a:r>
              <a:rPr lang="en-US" b="1" dirty="0"/>
              <a:t>V1             V2                  V3                       V4                      V5</a:t>
            </a:r>
          </a:p>
        </p:txBody>
      </p:sp>
    </p:spTree>
    <p:extLst>
      <p:ext uri="{BB962C8B-B14F-4D97-AF65-F5344CB8AC3E}">
        <p14:creationId xmlns:p14="http://schemas.microsoft.com/office/powerpoint/2010/main" val="128416797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65872" y="351188"/>
            <a:ext cx="4177939" cy="1328569"/>
          </a:xfrm>
          <a:prstGeom prst="rect">
            <a:avLst/>
          </a:prstGeom>
        </p:spPr>
        <p:txBody>
          <a:bodyPr wrap="none">
            <a:spAutoFit/>
          </a:bodyPr>
          <a:lstStyle/>
          <a:p>
            <a:pPr>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Monthly </a:t>
            </a:r>
          </a:p>
          <a:p>
            <a:pPr>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Roundtable Planning</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723387" y="2124095"/>
            <a:ext cx="6261949" cy="4127148"/>
          </a:xfrm>
          <a:prstGeom prst="rect">
            <a:avLst/>
          </a:prstGeom>
        </p:spPr>
      </p:pic>
    </p:spTree>
    <p:extLst>
      <p:ext uri="{BB962C8B-B14F-4D97-AF65-F5344CB8AC3E}">
        <p14:creationId xmlns:p14="http://schemas.microsoft.com/office/powerpoint/2010/main" val="36030731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AB353E-EA13-2E91-8906-F64C4E501122}"/>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E8391845-81A4-D84C-0138-D7BE2A05CE41}"/>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2D1517E7-F971-F5B5-4292-B27049EBF5E8}"/>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59B9B4B0-8B84-5237-D6D6-661B98AA9B2B}"/>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2" name="TextBox 1">
            <a:extLst>
              <a:ext uri="{FF2B5EF4-FFF2-40B4-BE49-F238E27FC236}">
                <a16:creationId xmlns:a16="http://schemas.microsoft.com/office/drawing/2014/main" id="{78FA83CB-CD57-D09F-5C51-502126F23FAA}"/>
              </a:ext>
            </a:extLst>
          </p:cNvPr>
          <p:cNvSpPr txBox="1"/>
          <p:nvPr/>
        </p:nvSpPr>
        <p:spPr>
          <a:xfrm>
            <a:off x="284513" y="226986"/>
            <a:ext cx="4932948" cy="1200329"/>
          </a:xfrm>
          <a:prstGeom prst="rect">
            <a:avLst/>
          </a:prstGeom>
          <a:noFill/>
        </p:spPr>
        <p:txBody>
          <a:bodyPr wrap="square" rtlCol="0">
            <a:spAutoFit/>
          </a:bodyPr>
          <a:lstStyle/>
          <a:p>
            <a:r>
              <a:rPr lang="en-US" sz="3600" b="1" dirty="0"/>
              <a:t>Components of</a:t>
            </a:r>
          </a:p>
          <a:p>
            <a:r>
              <a:rPr lang="en-US" sz="3600" b="1" dirty="0"/>
              <a:t>Unit Service</a:t>
            </a:r>
          </a:p>
        </p:txBody>
      </p:sp>
      <p:pic>
        <p:nvPicPr>
          <p:cNvPr id="20" name="Picture 19">
            <a:extLst>
              <a:ext uri="{FF2B5EF4-FFF2-40B4-BE49-F238E27FC236}">
                <a16:creationId xmlns:a16="http://schemas.microsoft.com/office/drawing/2014/main" id="{0EEE03D2-BB1C-00BB-B734-371627421DE1}"/>
              </a:ext>
            </a:extLst>
          </p:cNvPr>
          <p:cNvPicPr>
            <a:picLocks noChangeAspect="1"/>
          </p:cNvPicPr>
          <p:nvPr/>
        </p:nvPicPr>
        <p:blipFill>
          <a:blip r:embed="rId3"/>
          <a:stretch>
            <a:fillRect/>
          </a:stretch>
        </p:blipFill>
        <p:spPr>
          <a:xfrm>
            <a:off x="1671257" y="1733879"/>
            <a:ext cx="5757523" cy="3598452"/>
          </a:xfrm>
          <a:prstGeom prst="rect">
            <a:avLst/>
          </a:prstGeom>
        </p:spPr>
      </p:pic>
    </p:spTree>
    <p:extLst>
      <p:ext uri="{BB962C8B-B14F-4D97-AF65-F5344CB8AC3E}">
        <p14:creationId xmlns:p14="http://schemas.microsoft.com/office/powerpoint/2010/main" val="18420425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432" y="274649"/>
            <a:ext cx="4065985"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Items to Accomplish</a:t>
            </a:r>
            <a:endParaRPr lang="en-US" sz="3600" b="1" dirty="0"/>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937549" y="1516284"/>
            <a:ext cx="2928490" cy="4874530"/>
          </a:xfrm>
          <a:prstGeom prst="rect">
            <a:avLst/>
          </a:prstGeom>
        </p:spPr>
      </p:pic>
      <p:sp>
        <p:nvSpPr>
          <p:cNvPr id="6" name="Rectangle 5"/>
          <p:cNvSpPr/>
          <p:nvPr/>
        </p:nvSpPr>
        <p:spPr>
          <a:xfrm>
            <a:off x="4426717" y="1767439"/>
            <a:ext cx="4364858" cy="4151521"/>
          </a:xfrm>
          <a:prstGeom prst="rect">
            <a:avLst/>
          </a:prstGeom>
        </p:spPr>
        <p:txBody>
          <a:bodyPr wrap="square">
            <a:spAutoFit/>
          </a:bodyPr>
          <a:lstStyle/>
          <a:p>
            <a:pPr marL="342900" marR="0" lvl="0" indent="-342900">
              <a:lnSpc>
                <a:spcPct val="115000"/>
              </a:lnSpc>
              <a:spcBef>
                <a:spcPts val="0"/>
              </a:spcBef>
              <a:spcAft>
                <a:spcPts val="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Calibri" panose="020F0502020204030204" pitchFamily="34" charset="0"/>
              </a:rPr>
              <a:t>Evaluate</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Calibri" panose="020F0502020204030204" pitchFamily="34" charset="0"/>
              </a:rPr>
              <a:t>Review Roundtable Support webpage</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Calibri" panose="020F0502020204030204" pitchFamily="34" charset="0"/>
              </a:rPr>
              <a:t>Organize</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Calibri" panose="020F0502020204030204" pitchFamily="34" charset="0"/>
              </a:rPr>
              <a:t>Make assignments</a:t>
            </a:r>
            <a:endParaRPr lang="en-US" sz="3200" b="1"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100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Calibri" panose="020F0502020204030204" pitchFamily="34" charset="0"/>
              </a:rPr>
              <a:t>Discuss newsletter</a:t>
            </a:r>
          </a:p>
          <a:p>
            <a:pPr marL="342900" marR="0" lvl="0" indent="-342900">
              <a:lnSpc>
                <a:spcPct val="115000"/>
              </a:lnSpc>
              <a:spcBef>
                <a:spcPts val="0"/>
              </a:spcBef>
              <a:spcAft>
                <a:spcPts val="1000"/>
              </a:spcAft>
              <a:buFont typeface="Symbol" panose="05050102010706020507" pitchFamily="18" charset="2"/>
              <a:buChar char=""/>
            </a:pPr>
            <a:r>
              <a:rPr lang="en-US" sz="3200" b="1" dirty="0">
                <a:latin typeface="Calibri" panose="020F0502020204030204" pitchFamily="34" charset="0"/>
                <a:ea typeface="Calibri" panose="020F0502020204030204" pitchFamily="34" charset="0"/>
                <a:cs typeface="Times New Roman" panose="02020603050405020304" pitchFamily="18" charset="0"/>
              </a:rPr>
              <a:t>Prepare agenda</a:t>
            </a:r>
          </a:p>
        </p:txBody>
      </p:sp>
    </p:spTree>
    <p:extLst>
      <p:ext uri="{BB962C8B-B14F-4D97-AF65-F5344CB8AC3E}">
        <p14:creationId xmlns:p14="http://schemas.microsoft.com/office/powerpoint/2010/main" val="15723158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2009" y="272845"/>
            <a:ext cx="4299254" cy="707886"/>
          </a:xfrm>
          <a:prstGeom prst="rect">
            <a:avLst/>
          </a:prstGeom>
        </p:spPr>
        <p:txBody>
          <a:bodyPr wrap="none">
            <a:spAutoFit/>
          </a:bodyPr>
          <a:lstStyle/>
          <a:p>
            <a:r>
              <a:rPr lang="en-US" sz="4000" b="1" dirty="0">
                <a:latin typeface="Calibri" panose="020F0502020204030204" pitchFamily="34" charset="0"/>
                <a:ea typeface="Calibri" panose="020F0502020204030204" pitchFamily="34" charset="0"/>
                <a:cs typeface="Calibri" panose="020F0502020204030204" pitchFamily="34" charset="0"/>
              </a:rPr>
              <a:t>Planning Resources</a:t>
            </a:r>
            <a:endParaRPr lang="en-US" sz="4000" b="1" dirty="0"/>
          </a:p>
        </p:txBody>
      </p:sp>
      <p:pic>
        <p:nvPicPr>
          <p:cNvPr id="9" name="Picture 8" descr="A screenshot of a social media post&#10;&#10;Description automatically generated">
            <a:extLst>
              <a:ext uri="{FF2B5EF4-FFF2-40B4-BE49-F238E27FC236}">
                <a16:creationId xmlns:a16="http://schemas.microsoft.com/office/drawing/2014/main" id="{73EBCB4B-B8D8-4F85-9FAB-17912A439F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3581" y="1176255"/>
            <a:ext cx="3856109" cy="5030675"/>
          </a:xfrm>
          <a:prstGeom prst="rect">
            <a:avLst/>
          </a:prstGeom>
        </p:spPr>
      </p:pic>
      <p:pic>
        <p:nvPicPr>
          <p:cNvPr id="11" name="Picture 10" descr="A screenshot of a social media post&#10;&#10;Description automatically generated">
            <a:extLst>
              <a:ext uri="{FF2B5EF4-FFF2-40B4-BE49-F238E27FC236}">
                <a16:creationId xmlns:a16="http://schemas.microsoft.com/office/drawing/2014/main" id="{32F681B0-EB6B-4189-9755-59618F85F8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347506"/>
            <a:ext cx="3516944" cy="4610630"/>
          </a:xfrm>
          <a:prstGeom prst="rect">
            <a:avLst/>
          </a:prstGeom>
        </p:spPr>
      </p:pic>
      <p:pic>
        <p:nvPicPr>
          <p:cNvPr id="2" name="Picture 1">
            <a:extLst>
              <a:ext uri="{FF2B5EF4-FFF2-40B4-BE49-F238E27FC236}">
                <a16:creationId xmlns:a16="http://schemas.microsoft.com/office/drawing/2014/main" id="{1133BAE6-A0D8-44E1-D3C1-3CF984FD7C4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89801" y="5510494"/>
            <a:ext cx="1053308" cy="1053308"/>
          </a:xfrm>
          <a:prstGeom prst="rect">
            <a:avLst/>
          </a:prstGeom>
        </p:spPr>
      </p:pic>
      <p:sp>
        <p:nvSpPr>
          <p:cNvPr id="5" name="Rectangle 2">
            <a:extLst>
              <a:ext uri="{FF2B5EF4-FFF2-40B4-BE49-F238E27FC236}">
                <a16:creationId xmlns:a16="http://schemas.microsoft.com/office/drawing/2014/main" id="{A761C7FE-F586-9043-ECE1-584779F23F79}"/>
              </a:ext>
            </a:extLst>
          </p:cNvPr>
          <p:cNvSpPr>
            <a:spLocks noChangeArrowheads="1"/>
          </p:cNvSpPr>
          <p:nvPr/>
        </p:nvSpPr>
        <p:spPr bwMode="auto">
          <a:xfrm>
            <a:off x="2011679" y="6354322"/>
            <a:ext cx="417498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dirty="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a:t>
            </a:r>
            <a:r>
              <a:rPr kumimoji="0" lang="en-US" altLang="en-US" sz="1200" b="0" i="0" u="none" strike="noStrike" cap="none" normalizeH="0" baseline="0" dirty="0">
                <a:ln>
                  <a:noFill/>
                </a:ln>
                <a:solidFill>
                  <a:schemeClr val="tx1"/>
                </a:solidFill>
                <a:effectLst/>
                <a:ea typeface="Calibri" panose="020F0502020204030204" pitchFamily="34" charset="0"/>
                <a:hlinkClick r:id="rId6"/>
              </a:rPr>
              <a:t>https://www.scouting.org/commissioners/roundtable-support/</a:t>
            </a:r>
            <a:endPar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a:ln>
                  <a:noFill/>
                </a:ln>
                <a:solidFill>
                  <a:schemeClr val="tx1"/>
                </a:solidFill>
                <a:effectLst/>
                <a:latin typeface="Arial" panose="020B0604020202020204" pitchFamily="34" charset="0"/>
                <a:ea typeface="Times New Roman" panose="02020603050405020304" pitchFamily="18" charset="0"/>
              </a:rPr>
              <a:t>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25" name="Picture 4">
            <a:extLst>
              <a:ext uri="{FF2B5EF4-FFF2-40B4-BE49-F238E27FC236}">
                <a16:creationId xmlns:a16="http://schemas.microsoft.com/office/drawing/2014/main" id="{85F3BC59-4FCC-DA19-1B7B-2ADC03DA039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891" y="6885780"/>
            <a:ext cx="685800" cy="68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62804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80872"/>
            <a:ext cx="2688335" cy="1329146"/>
          </a:xfrm>
          <a:prstGeom prst="rect">
            <a:avLst/>
          </a:prstGeom>
        </p:spPr>
        <p:txBody>
          <a:bodyPr wrap="square">
            <a:spAutoFit/>
          </a:bodyPr>
          <a:lstStyle/>
          <a:p>
            <a:pPr>
              <a:lnSpc>
                <a:spcPct val="115000"/>
              </a:lnSpc>
              <a:spcAft>
                <a:spcPts val="1000"/>
              </a:spcAft>
            </a:pPr>
            <a:r>
              <a:rPr lang="en-US" sz="3600" b="1" dirty="0">
                <a:latin typeface="Calibri" panose="020F0502020204030204" pitchFamily="34" charset="0"/>
                <a:ea typeface="Calibri" panose="020F0502020204030204" pitchFamily="34" charset="0"/>
                <a:cs typeface="Calibri" panose="020F0502020204030204" pitchFamily="34" charset="0"/>
              </a:rPr>
              <a:t>Additional Resources</a:t>
            </a:r>
            <a:endParaRPr lang="en-US" sz="3600" b="1"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3" name="Picture 2" descr="A screenshot of a social media post&#10;&#10;Description automatically generated">
            <a:extLst>
              <a:ext uri="{FF2B5EF4-FFF2-40B4-BE49-F238E27FC236}">
                <a16:creationId xmlns:a16="http://schemas.microsoft.com/office/drawing/2014/main" id="{B7112860-C8B9-4B4E-871E-27665832ACA7}"/>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2419151" y="825772"/>
            <a:ext cx="4964066" cy="5688905"/>
          </a:xfrm>
          <a:prstGeom prst="rect">
            <a:avLst/>
          </a:prstGeom>
          <a:ln>
            <a:solidFill>
              <a:schemeClr val="accent1"/>
            </a:solidFill>
          </a:ln>
        </p:spPr>
      </p:pic>
      <p:pic>
        <p:nvPicPr>
          <p:cNvPr id="2" name="Picture 1">
            <a:extLst>
              <a:ext uri="{FF2B5EF4-FFF2-40B4-BE49-F238E27FC236}">
                <a16:creationId xmlns:a16="http://schemas.microsoft.com/office/drawing/2014/main" id="{00ABC284-B91A-3142-1323-EBC6907B9B02}"/>
              </a:ext>
            </a:extLst>
          </p:cNvPr>
          <p:cNvPicPr>
            <a:picLocks noChangeAspect="1"/>
          </p:cNvPicPr>
          <p:nvPr/>
        </p:nvPicPr>
        <p:blipFill>
          <a:blip r:embed="rId4"/>
          <a:stretch>
            <a:fillRect/>
          </a:stretch>
        </p:blipFill>
        <p:spPr>
          <a:xfrm>
            <a:off x="7667434" y="3217788"/>
            <a:ext cx="904875" cy="904875"/>
          </a:xfrm>
          <a:prstGeom prst="rect">
            <a:avLst/>
          </a:prstGeom>
        </p:spPr>
      </p:pic>
    </p:spTree>
    <p:extLst>
      <p:ext uri="{BB962C8B-B14F-4D97-AF65-F5344CB8AC3E}">
        <p14:creationId xmlns:p14="http://schemas.microsoft.com/office/powerpoint/2010/main" val="2369248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08099" y="603047"/>
            <a:ext cx="7410919" cy="646331"/>
          </a:xfrm>
          <a:prstGeom prst="rect">
            <a:avLst/>
          </a:prstGeom>
        </p:spPr>
        <p:txBody>
          <a:bodyPr wrap="square" lIns="91440" tIns="45720" rIns="91440" bIns="45720" anchor="t">
            <a:spAutoFit/>
          </a:bodyPr>
          <a:lstStyle/>
          <a:p>
            <a:pPr>
              <a:spcAft>
                <a:spcPts val="1000"/>
              </a:spcAft>
            </a:pPr>
            <a:r>
              <a:rPr lang="en-US" sz="3600" b="1" dirty="0">
                <a:latin typeface="Calibri"/>
                <a:ea typeface="Calibri"/>
                <a:cs typeface="Calibri"/>
              </a:rPr>
              <a:t>Components of Roundtable</a:t>
            </a:r>
            <a:endParaRPr lang="en-US" sz="3600" b="1" dirty="0">
              <a:effectLst/>
              <a:latin typeface="Calibri"/>
              <a:ea typeface="Calibri"/>
              <a:cs typeface="Calibri"/>
            </a:endParaRPr>
          </a:p>
        </p:txBody>
      </p:sp>
      <p:pic>
        <p:nvPicPr>
          <p:cNvPr id="2" name="Picture 1" descr="A document with text and numbers&#10;&#10;AI-generated content may be incorrect.">
            <a:extLst>
              <a:ext uri="{FF2B5EF4-FFF2-40B4-BE49-F238E27FC236}">
                <a16:creationId xmlns:a16="http://schemas.microsoft.com/office/drawing/2014/main" id="{B5A86606-9A9A-7A8A-67EE-A1C0C18B4D9E}"/>
              </a:ext>
            </a:extLst>
          </p:cNvPr>
          <p:cNvPicPr>
            <a:picLocks noChangeAspect="1"/>
          </p:cNvPicPr>
          <p:nvPr/>
        </p:nvPicPr>
        <p:blipFill>
          <a:blip r:embed="rId3"/>
          <a:stretch>
            <a:fillRect/>
          </a:stretch>
        </p:blipFill>
        <p:spPr>
          <a:xfrm>
            <a:off x="5971251" y="2424716"/>
            <a:ext cx="3111714" cy="4212567"/>
          </a:xfrm>
          <a:prstGeom prst="rect">
            <a:avLst/>
          </a:prstGeom>
          <a:ln>
            <a:solidFill>
              <a:schemeClr val="accent1"/>
            </a:solidFill>
          </a:ln>
        </p:spPr>
      </p:pic>
      <p:pic>
        <p:nvPicPr>
          <p:cNvPr id="3" name="Picture 2" descr="A white and black text on a white background&#10;&#10;AI-generated content may be incorrect.">
            <a:extLst>
              <a:ext uri="{FF2B5EF4-FFF2-40B4-BE49-F238E27FC236}">
                <a16:creationId xmlns:a16="http://schemas.microsoft.com/office/drawing/2014/main" id="{8F9CC000-1846-4809-64B8-C1C2CDCFE33F}"/>
              </a:ext>
            </a:extLst>
          </p:cNvPr>
          <p:cNvPicPr>
            <a:picLocks noChangeAspect="1"/>
          </p:cNvPicPr>
          <p:nvPr/>
        </p:nvPicPr>
        <p:blipFill>
          <a:blip r:embed="rId4"/>
          <a:stretch>
            <a:fillRect/>
          </a:stretch>
        </p:blipFill>
        <p:spPr>
          <a:xfrm>
            <a:off x="2945533" y="1249378"/>
            <a:ext cx="2961581" cy="4183813"/>
          </a:xfrm>
          <a:prstGeom prst="rect">
            <a:avLst/>
          </a:prstGeom>
          <a:ln>
            <a:solidFill>
              <a:schemeClr val="accent1"/>
            </a:solidFill>
          </a:ln>
        </p:spPr>
      </p:pic>
      <p:pic>
        <p:nvPicPr>
          <p:cNvPr id="5" name="Picture 4" descr="A white paper with black text&#10;&#10;AI-generated content may be incorrect.">
            <a:extLst>
              <a:ext uri="{FF2B5EF4-FFF2-40B4-BE49-F238E27FC236}">
                <a16:creationId xmlns:a16="http://schemas.microsoft.com/office/drawing/2014/main" id="{5B17F186-BA03-AEB5-3805-73FF95D6D8DC}"/>
              </a:ext>
            </a:extLst>
          </p:cNvPr>
          <p:cNvPicPr>
            <a:picLocks noChangeAspect="1"/>
          </p:cNvPicPr>
          <p:nvPr/>
        </p:nvPicPr>
        <p:blipFill>
          <a:blip r:embed="rId5"/>
          <a:stretch>
            <a:fillRect/>
          </a:stretch>
        </p:blipFill>
        <p:spPr>
          <a:xfrm>
            <a:off x="64839" y="2424715"/>
            <a:ext cx="2816557" cy="4212567"/>
          </a:xfrm>
          <a:prstGeom prst="rect">
            <a:avLst/>
          </a:prstGeom>
          <a:ln>
            <a:solidFill>
              <a:schemeClr val="accent1"/>
            </a:solidFill>
          </a:ln>
        </p:spPr>
      </p:pic>
    </p:spTree>
    <p:extLst>
      <p:ext uri="{BB962C8B-B14F-4D97-AF65-F5344CB8AC3E}">
        <p14:creationId xmlns:p14="http://schemas.microsoft.com/office/powerpoint/2010/main" val="55007027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97632" y="181257"/>
            <a:ext cx="1986441" cy="707886"/>
          </a:xfrm>
          <a:prstGeom prst="rect">
            <a:avLst/>
          </a:prstGeom>
        </p:spPr>
        <p:txBody>
          <a:bodyPr wrap="none">
            <a:spAutoFit/>
          </a:bodyPr>
          <a:lstStyle/>
          <a:p>
            <a:r>
              <a:rPr lang="en-US" sz="4000" b="1" dirty="0">
                <a:latin typeface="Calibri" panose="020F0502020204030204" pitchFamily="34" charset="0"/>
                <a:ea typeface="Calibri" panose="020F0502020204030204" pitchFamily="34" charset="0"/>
                <a:cs typeface="Calibri" panose="020F0502020204030204" pitchFamily="34" charset="0"/>
              </a:rPr>
              <a:t>Opening</a:t>
            </a:r>
            <a:endParaRPr lang="en-US" sz="40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390853" y="1492608"/>
            <a:ext cx="6362294" cy="4326392"/>
          </a:xfrm>
          <a:prstGeom prst="rect">
            <a:avLst/>
          </a:prstGeom>
          <a:ln>
            <a:solidFill>
              <a:schemeClr val="accent1"/>
            </a:solidFill>
          </a:ln>
        </p:spPr>
      </p:pic>
    </p:spTree>
    <p:extLst>
      <p:ext uri="{BB962C8B-B14F-4D97-AF65-F5344CB8AC3E}">
        <p14:creationId xmlns:p14="http://schemas.microsoft.com/office/powerpoint/2010/main" val="259539121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Safety Moments - Home | Facebook">
            <a:extLst>
              <a:ext uri="{FF2B5EF4-FFF2-40B4-BE49-F238E27FC236}">
                <a16:creationId xmlns:a16="http://schemas.microsoft.com/office/drawing/2014/main" id="{ABCA2DE9-E0EB-4DD4-A022-A87062FD8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409" y="850566"/>
            <a:ext cx="5156867" cy="515686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95BA6E21-2523-7012-13E1-4DF1B294E2F4}"/>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27372" y="2719728"/>
            <a:ext cx="1418544" cy="1418544"/>
          </a:xfrm>
          <a:prstGeom prst="rect">
            <a:avLst/>
          </a:prstGeom>
          <a:noFill/>
          <a:ln>
            <a:noFill/>
          </a:ln>
        </p:spPr>
      </p:pic>
      <p:sp>
        <p:nvSpPr>
          <p:cNvPr id="6" name="TextBox 5">
            <a:extLst>
              <a:ext uri="{FF2B5EF4-FFF2-40B4-BE49-F238E27FC236}">
                <a16:creationId xmlns:a16="http://schemas.microsoft.com/office/drawing/2014/main" id="{D219173A-29E9-6F9A-1D41-A957C6EA44B7}"/>
              </a:ext>
            </a:extLst>
          </p:cNvPr>
          <p:cNvSpPr txBox="1"/>
          <p:nvPr/>
        </p:nvSpPr>
        <p:spPr>
          <a:xfrm>
            <a:off x="5499767" y="4428449"/>
            <a:ext cx="3397824" cy="646331"/>
          </a:xfrm>
          <a:prstGeom prst="rect">
            <a:avLst/>
          </a:prstGeom>
          <a:noFill/>
        </p:spPr>
        <p:txBody>
          <a:bodyPr wrap="square">
            <a:spAutoFit/>
          </a:bodyPr>
          <a:lstStyle/>
          <a:p>
            <a:pPr marL="0" marR="0">
              <a:buNone/>
            </a:pPr>
            <a:r>
              <a:rPr lang="en-US" sz="1800" u="sng" dirty="0">
                <a:solidFill>
                  <a:srgbClr val="0563C1"/>
                </a:solidFill>
                <a:effectLst/>
                <a:latin typeface="Calibri" panose="020F0502020204030204" pitchFamily="34" charset="0"/>
                <a:ea typeface="Times New Roman" panose="02020603050405020304" pitchFamily="18" charset="0"/>
                <a:hlinkClick r:id="rId5"/>
              </a:rPr>
              <a:t>https://www.scouting.org/health-and-safety/safety-moments/</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5485844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3B1221-F31E-74E5-1EDE-14E4661703EC}"/>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68CD9ED9-EC2A-9D3F-6E1C-6565F2EC0DB1}"/>
              </a:ext>
            </a:extLst>
          </p:cNvPr>
          <p:cNvSpPr/>
          <p:nvPr/>
        </p:nvSpPr>
        <p:spPr>
          <a:xfrm>
            <a:off x="280941" y="116337"/>
            <a:ext cx="2734210" cy="1200329"/>
          </a:xfrm>
          <a:prstGeom prst="rect">
            <a:avLst/>
          </a:prstGeom>
        </p:spPr>
        <p:txBody>
          <a:bodyPr wrap="none">
            <a:spAutoFit/>
          </a:bodyPr>
          <a:lstStyle/>
          <a:p>
            <a:r>
              <a:rPr lang="en-US" sz="3600" b="1" dirty="0">
                <a:latin typeface="Calibri" panose="020F0502020204030204" pitchFamily="34" charset="0"/>
                <a:cs typeface="Calibri" panose="020F0502020204030204" pitchFamily="34" charset="0"/>
              </a:rPr>
              <a:t>Membership </a:t>
            </a:r>
          </a:p>
          <a:p>
            <a:r>
              <a:rPr lang="en-US" sz="3600" b="1" dirty="0">
                <a:latin typeface="Calibri" panose="020F0502020204030204" pitchFamily="34" charset="0"/>
                <a:cs typeface="Calibri" panose="020F0502020204030204" pitchFamily="34" charset="0"/>
              </a:rPr>
              <a:t>Moments</a:t>
            </a:r>
            <a:endParaRPr lang="en-US" sz="3600" b="1" dirty="0"/>
          </a:p>
        </p:txBody>
      </p:sp>
      <p:pic>
        <p:nvPicPr>
          <p:cNvPr id="4" name="Picture 3" descr="A group of kids in a field&#10;&#10;AI-generated content may be incorrect.">
            <a:extLst>
              <a:ext uri="{FF2B5EF4-FFF2-40B4-BE49-F238E27FC236}">
                <a16:creationId xmlns:a16="http://schemas.microsoft.com/office/drawing/2014/main" id="{06B5D03A-FCAA-BE87-7E65-EF892EA52F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213" y="1573249"/>
            <a:ext cx="5847907" cy="3898605"/>
          </a:xfrm>
          <a:prstGeom prst="rect">
            <a:avLst/>
          </a:prstGeom>
          <a:ln>
            <a:solidFill>
              <a:schemeClr val="accent1"/>
            </a:solidFill>
          </a:ln>
        </p:spPr>
      </p:pic>
      <p:pic>
        <p:nvPicPr>
          <p:cNvPr id="7" name="Picture 6">
            <a:extLst>
              <a:ext uri="{FF2B5EF4-FFF2-40B4-BE49-F238E27FC236}">
                <a16:creationId xmlns:a16="http://schemas.microsoft.com/office/drawing/2014/main" id="{EEECA547-4B33-B9DF-FC2F-85650080771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7215" y="3014324"/>
            <a:ext cx="1243013" cy="1243013"/>
          </a:xfrm>
          <a:prstGeom prst="rect">
            <a:avLst/>
          </a:prstGeom>
          <a:noFill/>
          <a:ln>
            <a:noFill/>
          </a:ln>
        </p:spPr>
      </p:pic>
      <p:sp>
        <p:nvSpPr>
          <p:cNvPr id="9" name="TextBox 8">
            <a:extLst>
              <a:ext uri="{FF2B5EF4-FFF2-40B4-BE49-F238E27FC236}">
                <a16:creationId xmlns:a16="http://schemas.microsoft.com/office/drawing/2014/main" id="{D21EACFA-C382-6DD1-8098-8EEFD1AA27E3}"/>
              </a:ext>
            </a:extLst>
          </p:cNvPr>
          <p:cNvSpPr txBox="1"/>
          <p:nvPr/>
        </p:nvSpPr>
        <p:spPr>
          <a:xfrm>
            <a:off x="969020" y="5867906"/>
            <a:ext cx="5372100" cy="646331"/>
          </a:xfrm>
          <a:prstGeom prst="rect">
            <a:avLst/>
          </a:prstGeom>
          <a:noFill/>
        </p:spPr>
        <p:txBody>
          <a:bodyPr wrap="square">
            <a:spAutoFit/>
          </a:bodyPr>
          <a:lstStyle/>
          <a:p>
            <a:pPr marL="0" marR="0">
              <a:buNone/>
            </a:pPr>
            <a:r>
              <a:rPr lang="en-US" sz="1800" u="sng" dirty="0">
                <a:solidFill>
                  <a:srgbClr val="0563C1"/>
                </a:solidFill>
                <a:effectLst/>
                <a:latin typeface="Calibri" panose="020F0502020204030204" pitchFamily="34" charset="0"/>
                <a:ea typeface="Times New Roman" panose="02020603050405020304" pitchFamily="18" charset="0"/>
                <a:hlinkClick r:id="rId5"/>
              </a:rPr>
              <a:t>https://www.scouting.org/commissioners/roundtable-support/roundtable-planning-resources/</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03270011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sign&#10;&#10;Description automatically generated">
            <a:extLst>
              <a:ext uri="{FF2B5EF4-FFF2-40B4-BE49-F238E27FC236}">
                <a16:creationId xmlns:a16="http://schemas.microsoft.com/office/drawing/2014/main" id="{8871C309-05B6-4D43-9E96-9F41242DA6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1098" y="1022336"/>
            <a:ext cx="6107538" cy="5422754"/>
          </a:xfrm>
          <a:prstGeom prst="rect">
            <a:avLst/>
          </a:prstGeom>
        </p:spPr>
      </p:pic>
    </p:spTree>
    <p:extLst>
      <p:ext uri="{BB962C8B-B14F-4D97-AF65-F5344CB8AC3E}">
        <p14:creationId xmlns:p14="http://schemas.microsoft.com/office/powerpoint/2010/main" val="130560538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6864" y="251136"/>
            <a:ext cx="3483902"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Program-specific </a:t>
            </a:r>
          </a:p>
          <a:p>
            <a:r>
              <a:rPr lang="en-US" sz="3600" b="1" dirty="0">
                <a:latin typeface="Calibri" panose="020F0502020204030204" pitchFamily="34" charset="0"/>
                <a:ea typeface="Calibri" panose="020F0502020204030204" pitchFamily="34" charset="0"/>
                <a:cs typeface="Calibri" panose="020F0502020204030204" pitchFamily="34" charset="0"/>
              </a:rPr>
              <a:t>Breakouts </a:t>
            </a:r>
            <a:endParaRPr lang="en-US" sz="3600" b="1" dirty="0"/>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3697" y="2745414"/>
            <a:ext cx="1814881" cy="1404893"/>
          </a:xfrm>
          <a:prstGeom prst="rect">
            <a:avLst/>
          </a:prstGeom>
        </p:spPr>
      </p:pic>
      <p:pic>
        <p:nvPicPr>
          <p:cNvPr id="2050" name="Picture 2" descr="Sea Scouts | Boy Scouts of America">
            <a:extLst>
              <a:ext uri="{FF2B5EF4-FFF2-40B4-BE49-F238E27FC236}">
                <a16:creationId xmlns:a16="http://schemas.microsoft.com/office/drawing/2014/main" id="{DCDF0C96-2214-4C49-97F8-AAD057B19C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62851" y="2854944"/>
            <a:ext cx="924843" cy="143440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a:extLst>
              <a:ext uri="{FF2B5EF4-FFF2-40B4-BE49-F238E27FC236}">
                <a16:creationId xmlns:a16="http://schemas.microsoft.com/office/drawing/2014/main" id="{4C86FF1D-8B4A-1AD6-0595-14C72AED9A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764" y="2726553"/>
            <a:ext cx="1404893" cy="1404893"/>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FFF029C2-337D-9FDC-5962-799B5A49F29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99779" y="2726553"/>
            <a:ext cx="1562796" cy="15627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6524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8A318F-B6F4-414B-BB98-47040AA2C54F}"/>
              </a:ext>
            </a:extLst>
          </p:cNvPr>
          <p:cNvSpPr>
            <a:spLocks noGrp="1"/>
          </p:cNvSpPr>
          <p:nvPr>
            <p:ph type="title"/>
          </p:nvPr>
        </p:nvSpPr>
        <p:spPr>
          <a:xfrm>
            <a:off x="621228" y="213861"/>
            <a:ext cx="1719072" cy="733425"/>
          </a:xfrm>
        </p:spPr>
        <p:txBody>
          <a:bodyPr>
            <a:noAutofit/>
          </a:bodyPr>
          <a:lstStyle/>
          <a:p>
            <a:r>
              <a:rPr lang="en-US" sz="3600" b="1" dirty="0">
                <a:latin typeface="+mn-lt"/>
              </a:rPr>
              <a:t>Closing</a:t>
            </a:r>
            <a:endParaRPr lang="en-US" sz="4000" b="1" dirty="0">
              <a:latin typeface="+mn-lt"/>
            </a:endParaRPr>
          </a:p>
        </p:txBody>
      </p:sp>
      <p:pic>
        <p:nvPicPr>
          <p:cNvPr id="5" name="Picture 4" descr="A picture containing bird, food, drawing, game&#10;&#10;Description automatically generated">
            <a:extLst>
              <a:ext uri="{FF2B5EF4-FFF2-40B4-BE49-F238E27FC236}">
                <a16:creationId xmlns:a16="http://schemas.microsoft.com/office/drawing/2014/main" id="{FB68A78D-6145-4446-8C39-AC8A9E5E10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0764" y="1887794"/>
            <a:ext cx="6182471" cy="3462184"/>
          </a:xfrm>
          <a:prstGeom prst="rect">
            <a:avLst/>
          </a:prstGeom>
          <a:ln>
            <a:solidFill>
              <a:schemeClr val="accent1"/>
            </a:solidFill>
          </a:ln>
        </p:spPr>
      </p:pic>
    </p:spTree>
    <p:extLst>
      <p:ext uri="{BB962C8B-B14F-4D97-AF65-F5344CB8AC3E}">
        <p14:creationId xmlns:p14="http://schemas.microsoft.com/office/powerpoint/2010/main" val="3646447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E0C48C-2885-D69E-674F-1B645194123A}"/>
            </a:ext>
          </a:extLst>
        </p:cNvPr>
        <p:cNvGrpSpPr/>
        <p:nvPr/>
      </p:nvGrpSpPr>
      <p:grpSpPr>
        <a:xfrm>
          <a:off x="0" y="0"/>
          <a:ext cx="0" cy="0"/>
          <a:chOff x="0" y="0"/>
          <a:chExt cx="0" cy="0"/>
        </a:xfrm>
      </p:grpSpPr>
      <p:sp>
        <p:nvSpPr>
          <p:cNvPr id="11" name="TextBox 10">
            <a:extLst>
              <a:ext uri="{FF2B5EF4-FFF2-40B4-BE49-F238E27FC236}">
                <a16:creationId xmlns:a16="http://schemas.microsoft.com/office/drawing/2014/main" id="{D482C2C4-6E70-A087-5934-4CE03737E919}"/>
              </a:ext>
            </a:extLst>
          </p:cNvPr>
          <p:cNvSpPr txBox="1"/>
          <p:nvPr/>
        </p:nvSpPr>
        <p:spPr>
          <a:xfrm rot="686925">
            <a:off x="2818356" y="5460566"/>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PARTNERSHIP</a:t>
            </a:r>
          </a:p>
        </p:txBody>
      </p:sp>
      <p:sp>
        <p:nvSpPr>
          <p:cNvPr id="12" name="TextBox 11">
            <a:extLst>
              <a:ext uri="{FF2B5EF4-FFF2-40B4-BE49-F238E27FC236}">
                <a16:creationId xmlns:a16="http://schemas.microsoft.com/office/drawing/2014/main" id="{C664FBD1-0C50-CD1C-5991-0E4D4957C462}"/>
              </a:ext>
            </a:extLst>
          </p:cNvPr>
          <p:cNvSpPr txBox="1"/>
          <p:nvPr/>
        </p:nvSpPr>
        <p:spPr>
          <a:xfrm rot="686925">
            <a:off x="3892403" y="5671782"/>
            <a:ext cx="1315233"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COMMUNICATION</a:t>
            </a:r>
          </a:p>
        </p:txBody>
      </p:sp>
      <p:sp>
        <p:nvSpPr>
          <p:cNvPr id="13" name="TextBox 12">
            <a:extLst>
              <a:ext uri="{FF2B5EF4-FFF2-40B4-BE49-F238E27FC236}">
                <a16:creationId xmlns:a16="http://schemas.microsoft.com/office/drawing/2014/main" id="{AE57B1A3-A1D6-5700-8391-BEFFADA12F86}"/>
              </a:ext>
            </a:extLst>
          </p:cNvPr>
          <p:cNvSpPr txBox="1"/>
          <p:nvPr/>
        </p:nvSpPr>
        <p:spPr>
          <a:xfrm rot="20309736">
            <a:off x="7206197" y="5471216"/>
            <a:ext cx="648334" cy="230832"/>
          </a:xfrm>
          <a:prstGeom prst="rect">
            <a:avLst/>
          </a:prstGeom>
          <a:noFill/>
        </p:spPr>
        <p:txBody>
          <a:bodyPr wrap="square" rtlCol="0">
            <a:spAutoFit/>
          </a:bodyPr>
          <a:lstStyle/>
          <a:p>
            <a:r>
              <a:rPr lang="en-US" sz="900" b="1">
                <a:solidFill>
                  <a:schemeClr val="bg1"/>
                </a:solidFill>
                <a:latin typeface="Arial" panose="020B0604020202020204" pitchFamily="34" charset="0"/>
                <a:cs typeface="Arial" panose="020B0604020202020204" pitchFamily="34" charset="0"/>
              </a:rPr>
              <a:t>IMPACT</a:t>
            </a:r>
          </a:p>
        </p:txBody>
      </p:sp>
      <p:sp>
        <p:nvSpPr>
          <p:cNvPr id="5" name="Title 2">
            <a:extLst>
              <a:ext uri="{FF2B5EF4-FFF2-40B4-BE49-F238E27FC236}">
                <a16:creationId xmlns:a16="http://schemas.microsoft.com/office/drawing/2014/main" id="{0F5687A2-5B1E-1A30-BD9B-C84C9F909241}"/>
              </a:ext>
            </a:extLst>
          </p:cNvPr>
          <p:cNvSpPr txBox="1">
            <a:spLocks/>
          </p:cNvSpPr>
          <p:nvPr/>
        </p:nvSpPr>
        <p:spPr>
          <a:xfrm>
            <a:off x="233077" y="448173"/>
            <a:ext cx="5143500" cy="589360"/>
          </a:xfrm>
          <a:prstGeom prst="rect">
            <a:avLst/>
          </a:prstGeom>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dirty="0">
                <a:latin typeface="+mn-lt"/>
              </a:rPr>
              <a:t>Unit Conversations</a:t>
            </a:r>
          </a:p>
        </p:txBody>
      </p:sp>
      <p:pic>
        <p:nvPicPr>
          <p:cNvPr id="8" name="Picture 7">
            <a:extLst>
              <a:ext uri="{FF2B5EF4-FFF2-40B4-BE49-F238E27FC236}">
                <a16:creationId xmlns:a16="http://schemas.microsoft.com/office/drawing/2014/main" id="{5B228BDE-8E83-C58D-92A0-3CE03AAE3F99}"/>
              </a:ext>
            </a:extLst>
          </p:cNvPr>
          <p:cNvPicPr>
            <a:picLocks noChangeAspect="1"/>
          </p:cNvPicPr>
          <p:nvPr/>
        </p:nvPicPr>
        <p:blipFill>
          <a:blip r:embed="rId3"/>
          <a:stretch>
            <a:fillRect/>
          </a:stretch>
        </p:blipFill>
        <p:spPr>
          <a:xfrm>
            <a:off x="2495765" y="1962350"/>
            <a:ext cx="4108508" cy="3824848"/>
          </a:xfrm>
          <a:prstGeom prst="rect">
            <a:avLst/>
          </a:prstGeom>
        </p:spPr>
      </p:pic>
    </p:spTree>
    <p:extLst>
      <p:ext uri="{BB962C8B-B14F-4D97-AF65-F5344CB8AC3E}">
        <p14:creationId xmlns:p14="http://schemas.microsoft.com/office/powerpoint/2010/main" val="408918142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16EB6-9638-234B-A214-B2C253F32AED}"/>
              </a:ext>
            </a:extLst>
          </p:cNvPr>
          <p:cNvSpPr>
            <a:spLocks noGrp="1"/>
          </p:cNvSpPr>
          <p:nvPr>
            <p:ph type="title"/>
          </p:nvPr>
        </p:nvSpPr>
        <p:spPr>
          <a:xfrm>
            <a:off x="278416" y="247955"/>
            <a:ext cx="4632492" cy="720725"/>
          </a:xfrm>
        </p:spPr>
        <p:txBody>
          <a:bodyPr>
            <a:normAutofit/>
          </a:bodyPr>
          <a:lstStyle/>
          <a:p>
            <a:r>
              <a:rPr lang="en-US" sz="3600" b="1" dirty="0">
                <a:latin typeface="+mn-lt"/>
              </a:rPr>
              <a:t>Networking Time</a:t>
            </a:r>
          </a:p>
        </p:txBody>
      </p:sp>
      <p:pic>
        <p:nvPicPr>
          <p:cNvPr id="1026" name="Picture 2" descr="Virtual networking offers benefits that could last beyond pandemic ...">
            <a:extLst>
              <a:ext uri="{FF2B5EF4-FFF2-40B4-BE49-F238E27FC236}">
                <a16:creationId xmlns:a16="http://schemas.microsoft.com/office/drawing/2014/main" id="{BD079BDC-0780-4E5B-A068-1FD19EAC6C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7333" y="1547414"/>
            <a:ext cx="6769333" cy="4488362"/>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5111490"/>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F710BFB1-9334-88FE-0F2C-8848D07FD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49833" y="1368251"/>
            <a:ext cx="3844333" cy="4383885"/>
          </a:xfrm>
          <a:prstGeom prst="rect">
            <a:avLst/>
          </a:prstGeom>
        </p:spPr>
      </p:pic>
      <p:sp>
        <p:nvSpPr>
          <p:cNvPr id="4" name="Rectangle 3"/>
          <p:cNvSpPr/>
          <p:nvPr/>
        </p:nvSpPr>
        <p:spPr>
          <a:xfrm>
            <a:off x="387839" y="131979"/>
            <a:ext cx="2975366"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Audience </a:t>
            </a:r>
          </a:p>
          <a:p>
            <a:r>
              <a:rPr lang="en-US" sz="3600" b="1" dirty="0">
                <a:latin typeface="Calibri" panose="020F0502020204030204" pitchFamily="34" charset="0"/>
                <a:ea typeface="Calibri" panose="020F0502020204030204" pitchFamily="34" charset="0"/>
                <a:cs typeface="Calibri" panose="020F0502020204030204" pitchFamily="34" charset="0"/>
              </a:rPr>
              <a:t>Characteristics</a:t>
            </a:r>
            <a:endParaRPr lang="en-US" sz="3600" b="1" dirty="0"/>
          </a:p>
        </p:txBody>
      </p:sp>
      <p:pic>
        <p:nvPicPr>
          <p:cNvPr id="5" name="Picture 4"/>
          <p:cNvPicPr/>
          <p:nvPr/>
        </p:nvPicPr>
        <p:blipFill>
          <a:blip r:embed="rId4" cstate="print">
            <a:clrChange>
              <a:clrFrom>
                <a:srgbClr val="F37A1F"/>
              </a:clrFrom>
              <a:clrTo>
                <a:srgbClr val="F37A1F">
                  <a:alpha val="0"/>
                </a:srgbClr>
              </a:clrTo>
            </a:clrChange>
            <a:extLst>
              <a:ext uri="{28A0092B-C50C-407E-A947-70E740481C1C}">
                <a14:useLocalDpi xmlns:a14="http://schemas.microsoft.com/office/drawing/2010/main" val="0"/>
              </a:ext>
            </a:extLst>
          </a:blip>
          <a:srcRect t="54315" r="748"/>
          <a:stretch/>
        </p:blipFill>
        <p:spPr bwMode="auto">
          <a:xfrm>
            <a:off x="0" y="3524251"/>
            <a:ext cx="9144000" cy="3333750"/>
          </a:xfrm>
          <a:prstGeom prst="rect">
            <a:avLst/>
          </a:prstGeom>
          <a:noFill/>
          <a:ln>
            <a:noFill/>
          </a:ln>
        </p:spPr>
      </p:pic>
    </p:spTree>
    <p:extLst>
      <p:ext uri="{BB962C8B-B14F-4D97-AF65-F5344CB8AC3E}">
        <p14:creationId xmlns:p14="http://schemas.microsoft.com/office/powerpoint/2010/main" val="168952985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75482" y="156220"/>
            <a:ext cx="2454133"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Ceremonies</a:t>
            </a:r>
            <a:endParaRPr lang="en-US" sz="3600" b="1" dirty="0"/>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2373683" y="1532995"/>
            <a:ext cx="4396633" cy="4925717"/>
          </a:xfrm>
          <a:prstGeom prst="rect">
            <a:avLst/>
          </a:prstGeom>
          <a:ln>
            <a:solidFill>
              <a:schemeClr val="accent1"/>
            </a:solidFill>
          </a:ln>
        </p:spPr>
      </p:pic>
    </p:spTree>
    <p:extLst>
      <p:ext uri="{BB962C8B-B14F-4D97-AF65-F5344CB8AC3E}">
        <p14:creationId xmlns:p14="http://schemas.microsoft.com/office/powerpoint/2010/main" val="3272300105"/>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8729" y="143223"/>
            <a:ext cx="2276585"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Visual Aids</a:t>
            </a:r>
            <a:endParaRPr lang="en-US" sz="40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1830160" y="1294375"/>
            <a:ext cx="5483680" cy="5097236"/>
          </a:xfrm>
          <a:prstGeom prst="rect">
            <a:avLst/>
          </a:prstGeom>
        </p:spPr>
      </p:pic>
    </p:spTree>
    <p:extLst>
      <p:ext uri="{BB962C8B-B14F-4D97-AF65-F5344CB8AC3E}">
        <p14:creationId xmlns:p14="http://schemas.microsoft.com/office/powerpoint/2010/main" val="38156582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35203" y="0"/>
            <a:ext cx="1499128" cy="646331"/>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Games</a:t>
            </a:r>
            <a:endParaRPr lang="en-US" sz="3600" b="1" dirty="0"/>
          </a:p>
        </p:txBody>
      </p:sp>
      <p:pic>
        <p:nvPicPr>
          <p:cNvPr id="3" name="Picture 2" descr="A group of people standing around a red pole&#10;&#10;AI-generated content may be incorrect.">
            <a:extLst>
              <a:ext uri="{FF2B5EF4-FFF2-40B4-BE49-F238E27FC236}">
                <a16:creationId xmlns:a16="http://schemas.microsoft.com/office/drawing/2014/main" id="{EDA15F95-59F6-E4EE-817A-8B71F97A8487}"/>
              </a:ext>
            </a:extLst>
          </p:cNvPr>
          <p:cNvPicPr>
            <a:picLocks noChangeAspect="1"/>
          </p:cNvPicPr>
          <p:nvPr/>
        </p:nvPicPr>
        <p:blipFill>
          <a:blip r:embed="rId3">
            <a:extLst>
              <a:ext uri="{28A0092B-C50C-407E-A947-70E740481C1C}">
                <a14:useLocalDpi xmlns:a14="http://schemas.microsoft.com/office/drawing/2010/main" val="0"/>
              </a:ext>
            </a:extLst>
          </a:blip>
          <a:srcRect r="14728"/>
          <a:stretch/>
        </p:blipFill>
        <p:spPr>
          <a:xfrm rot="5400000">
            <a:off x="2392236" y="1497471"/>
            <a:ext cx="4674213" cy="4111183"/>
          </a:xfrm>
          <a:prstGeom prst="rect">
            <a:avLst/>
          </a:prstGeom>
          <a:ln>
            <a:solidFill>
              <a:schemeClr val="accent1"/>
            </a:solidFill>
          </a:ln>
        </p:spPr>
      </p:pic>
    </p:spTree>
    <p:extLst>
      <p:ext uri="{BB962C8B-B14F-4D97-AF65-F5344CB8AC3E}">
        <p14:creationId xmlns:p14="http://schemas.microsoft.com/office/powerpoint/2010/main" val="94448885"/>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67094" y="120584"/>
            <a:ext cx="4335237" cy="646331"/>
          </a:xfrm>
          <a:prstGeom prst="rect">
            <a:avLst/>
          </a:prstGeom>
        </p:spPr>
        <p:txBody>
          <a:bodyPr wrap="squar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Appreciation</a:t>
            </a:r>
            <a:endParaRPr lang="en-US" sz="3600" b="1" dirty="0"/>
          </a:p>
        </p:txBody>
      </p:sp>
      <p:pic>
        <p:nvPicPr>
          <p:cNvPr id="5" name="Picture 4"/>
          <p:cNvPicPr/>
          <p:nvPr/>
        </p:nvPicPr>
        <p:blipFill>
          <a:blip r:embed="rId3" cstate="print">
            <a:extLst>
              <a:ext uri="{28A0092B-C50C-407E-A947-70E740481C1C}">
                <a14:useLocalDpi xmlns:a14="http://schemas.microsoft.com/office/drawing/2010/main" val="0"/>
              </a:ext>
            </a:extLst>
          </a:blip>
          <a:stretch>
            <a:fillRect/>
          </a:stretch>
        </p:blipFill>
        <p:spPr>
          <a:xfrm>
            <a:off x="6447097" y="2615879"/>
            <a:ext cx="2093525" cy="2057533"/>
          </a:xfrm>
          <a:prstGeom prst="rect">
            <a:avLst/>
          </a:prstGeom>
        </p:spPr>
      </p:pic>
      <p:pic>
        <p:nvPicPr>
          <p:cNvPr id="6" name="Picture 5" descr="A person in a uniform holding a plaque&#10;&#10;AI-generated content may be incorrect.">
            <a:extLst>
              <a:ext uri="{FF2B5EF4-FFF2-40B4-BE49-F238E27FC236}">
                <a16:creationId xmlns:a16="http://schemas.microsoft.com/office/drawing/2014/main" id="{25FC7CD5-7BD9-89DA-CDE1-EA356624A999}"/>
              </a:ext>
            </a:extLst>
          </p:cNvPr>
          <p:cNvPicPr>
            <a:picLocks noChangeAspect="1"/>
          </p:cNvPicPr>
          <p:nvPr/>
        </p:nvPicPr>
        <p:blipFill>
          <a:blip r:embed="rId4">
            <a:extLst>
              <a:ext uri="{28A0092B-C50C-407E-A947-70E740481C1C}">
                <a14:useLocalDpi xmlns:a14="http://schemas.microsoft.com/office/drawing/2010/main" val="0"/>
              </a:ext>
            </a:extLst>
          </a:blip>
          <a:srcRect l="21335" t="25427" r="22324" b="34574"/>
          <a:stretch/>
        </p:blipFill>
        <p:spPr>
          <a:xfrm>
            <a:off x="1912083" y="1203766"/>
            <a:ext cx="3917346" cy="4944265"/>
          </a:xfrm>
          <a:prstGeom prst="rect">
            <a:avLst/>
          </a:prstGeom>
          <a:ln>
            <a:solidFill>
              <a:schemeClr val="accent1"/>
            </a:solidFill>
          </a:ln>
        </p:spPr>
      </p:pic>
    </p:spTree>
    <p:extLst>
      <p:ext uri="{BB962C8B-B14F-4D97-AF65-F5344CB8AC3E}">
        <p14:creationId xmlns:p14="http://schemas.microsoft.com/office/powerpoint/2010/main" val="29144954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30405" y="142008"/>
            <a:ext cx="2512419" cy="1200329"/>
          </a:xfrm>
          <a:prstGeom prst="rect">
            <a:avLst/>
          </a:prstGeom>
        </p:spPr>
        <p:txBody>
          <a:bodyPr wrap="none">
            <a:spAutoFit/>
          </a:bodyPr>
          <a:lstStyle/>
          <a:p>
            <a:r>
              <a:rPr lang="en-US" sz="3600" b="1" dirty="0">
                <a:latin typeface="Calibri" panose="020F0502020204030204" pitchFamily="34" charset="0"/>
                <a:ea typeface="Calibri" panose="020F0502020204030204" pitchFamily="34" charset="0"/>
                <a:cs typeface="Calibri" panose="020F0502020204030204" pitchFamily="34" charset="0"/>
              </a:rPr>
              <a:t>Roundtable </a:t>
            </a:r>
          </a:p>
          <a:p>
            <a:r>
              <a:rPr lang="en-US" sz="3600" b="1" dirty="0">
                <a:latin typeface="Calibri" panose="020F0502020204030204" pitchFamily="34" charset="0"/>
                <a:ea typeface="Calibri" panose="020F0502020204030204" pitchFamily="34" charset="0"/>
                <a:cs typeface="Calibri" panose="020F0502020204030204" pitchFamily="34" charset="0"/>
              </a:rPr>
              <a:t>Promotion</a:t>
            </a:r>
            <a:endParaRPr lang="en-US" sz="3600" b="1" dirty="0"/>
          </a:p>
        </p:txBody>
      </p:sp>
      <p:pic>
        <p:nvPicPr>
          <p:cNvPr id="2050" name="Picture 2" descr="Image result for bsa roundta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8262" y="1590674"/>
            <a:ext cx="6467475" cy="36766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42221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683"/>
        <p:cNvGrpSpPr/>
        <p:nvPr/>
      </p:nvGrpSpPr>
      <p:grpSpPr>
        <a:xfrm>
          <a:off x="0" y="0"/>
          <a:ext cx="0" cy="0"/>
          <a:chOff x="0" y="0"/>
          <a:chExt cx="0" cy="0"/>
        </a:xfrm>
      </p:grpSpPr>
      <p:sp>
        <p:nvSpPr>
          <p:cNvPr id="684" name="Google Shape;684;p77"/>
          <p:cNvSpPr/>
          <p:nvPr/>
        </p:nvSpPr>
        <p:spPr>
          <a:xfrm>
            <a:off x="206590" y="213798"/>
            <a:ext cx="7962049" cy="1200288"/>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ea typeface="Calibri"/>
                <a:cs typeface="Calibri"/>
                <a:sym typeface="Calibri"/>
              </a:rPr>
              <a:t>Commissioner </a:t>
            </a:r>
          </a:p>
          <a:p>
            <a:pPr marL="0" marR="0" lvl="0" indent="0" rtl="0">
              <a:spcBef>
                <a:spcPts val="0"/>
              </a:spcBef>
              <a:spcAft>
                <a:spcPts val="0"/>
              </a:spcAft>
              <a:buNone/>
            </a:pPr>
            <a:r>
              <a:rPr lang="en-US" sz="3600" b="1" dirty="0">
                <a:solidFill>
                  <a:schemeClr val="dk1"/>
                </a:solidFill>
                <a:ea typeface="Calibri"/>
                <a:cs typeface="Calibri"/>
                <a:sym typeface="Calibri"/>
              </a:rPr>
              <a:t>Recognition Resources</a:t>
            </a:r>
            <a:endParaRPr sz="3600" b="1" dirty="0">
              <a:solidFill>
                <a:schemeClr val="dk1"/>
              </a:solidFill>
              <a:ea typeface="Calibri"/>
              <a:cs typeface="Calibri"/>
              <a:sym typeface="Calibri"/>
            </a:endParaRPr>
          </a:p>
        </p:txBody>
      </p:sp>
      <p:pic>
        <p:nvPicPr>
          <p:cNvPr id="685" name="Google Shape;685;p77"/>
          <p:cNvPicPr preferRelativeResize="0"/>
          <p:nvPr/>
        </p:nvPicPr>
        <p:blipFill rotWithShape="1">
          <a:blip r:embed="rId3">
            <a:alphaModFix/>
          </a:blip>
          <a:srcRect/>
          <a:stretch/>
        </p:blipFill>
        <p:spPr>
          <a:xfrm>
            <a:off x="5146633" y="1790145"/>
            <a:ext cx="2183642" cy="914400"/>
          </a:xfrm>
          <a:prstGeom prst="rect">
            <a:avLst/>
          </a:prstGeom>
          <a:noFill/>
          <a:ln>
            <a:noFill/>
          </a:ln>
        </p:spPr>
      </p:pic>
      <p:pic>
        <p:nvPicPr>
          <p:cNvPr id="686" name="Google Shape;686;p77"/>
          <p:cNvPicPr preferRelativeResize="0"/>
          <p:nvPr/>
        </p:nvPicPr>
        <p:blipFill rotWithShape="1">
          <a:blip r:embed="rId4">
            <a:alphaModFix/>
          </a:blip>
          <a:srcRect/>
          <a:stretch/>
        </p:blipFill>
        <p:spPr>
          <a:xfrm>
            <a:off x="2511401" y="3584989"/>
            <a:ext cx="1950720" cy="914400"/>
          </a:xfrm>
          <a:prstGeom prst="rect">
            <a:avLst/>
          </a:prstGeom>
          <a:noFill/>
          <a:ln>
            <a:noFill/>
          </a:ln>
        </p:spPr>
      </p:pic>
      <p:pic>
        <p:nvPicPr>
          <p:cNvPr id="687" name="Google Shape;687;p77"/>
          <p:cNvPicPr preferRelativeResize="0"/>
          <p:nvPr/>
        </p:nvPicPr>
        <p:blipFill rotWithShape="1">
          <a:blip r:embed="rId5">
            <a:alphaModFix/>
          </a:blip>
          <a:srcRect/>
          <a:stretch/>
        </p:blipFill>
        <p:spPr>
          <a:xfrm>
            <a:off x="1439066" y="1790145"/>
            <a:ext cx="1950720" cy="914400"/>
          </a:xfrm>
          <a:prstGeom prst="rect">
            <a:avLst/>
          </a:prstGeom>
          <a:noFill/>
          <a:ln>
            <a:noFill/>
          </a:ln>
        </p:spPr>
      </p:pic>
      <p:sp>
        <p:nvSpPr>
          <p:cNvPr id="688" name="Google Shape;688;p77"/>
          <p:cNvSpPr txBox="1"/>
          <p:nvPr/>
        </p:nvSpPr>
        <p:spPr>
          <a:xfrm>
            <a:off x="1928459" y="4551859"/>
            <a:ext cx="3455113"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Commissioner Award of Excellence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in Unit Service</a:t>
            </a:r>
            <a:endParaRPr sz="1600" b="1">
              <a:latin typeface="Calibri" panose="020F0502020204030204" pitchFamily="34" charset="0"/>
              <a:ea typeface="Calibri" panose="020F0502020204030204" pitchFamily="34" charset="0"/>
              <a:cs typeface="Calibri" panose="020F0502020204030204" pitchFamily="34" charset="0"/>
            </a:endParaRPr>
          </a:p>
        </p:txBody>
      </p:sp>
      <p:sp>
        <p:nvSpPr>
          <p:cNvPr id="689" name="Google Shape;689;p77"/>
          <p:cNvSpPr txBox="1"/>
          <p:nvPr/>
        </p:nvSpPr>
        <p:spPr>
          <a:xfrm>
            <a:off x="4572000" y="2739292"/>
            <a:ext cx="3513718"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ea typeface="Calibri"/>
                <a:cs typeface="Calibri"/>
                <a:sym typeface="Calibri"/>
              </a:rPr>
              <a:t>Doctorate of Commissioner Science</a:t>
            </a:r>
            <a:endParaRPr sz="1600" b="1"/>
          </a:p>
          <a:p>
            <a:pPr marL="0" marR="0" lvl="0" indent="0" algn="ctr" rtl="0">
              <a:spcBef>
                <a:spcPts val="0"/>
              </a:spcBef>
              <a:spcAft>
                <a:spcPts val="0"/>
              </a:spcAft>
              <a:buNone/>
            </a:pPr>
            <a:r>
              <a:rPr lang="en-US" sz="1600" b="1">
                <a:solidFill>
                  <a:schemeClr val="dk1"/>
                </a:solidFill>
                <a:ea typeface="Calibri"/>
                <a:cs typeface="Calibri"/>
                <a:sym typeface="Calibri"/>
              </a:rPr>
              <a:t>Knot Award</a:t>
            </a:r>
            <a:endParaRPr b="1"/>
          </a:p>
        </p:txBody>
      </p:sp>
      <p:sp>
        <p:nvSpPr>
          <p:cNvPr id="690" name="Google Shape;690;p77"/>
          <p:cNvSpPr txBox="1"/>
          <p:nvPr/>
        </p:nvSpPr>
        <p:spPr>
          <a:xfrm>
            <a:off x="726522" y="2751730"/>
            <a:ext cx="3569759" cy="58473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Distinguished Commissioner Service</a:t>
            </a:r>
            <a:endParaRPr sz="1600" b="1">
              <a:latin typeface="Calibri" panose="020F0502020204030204" pitchFamily="34" charset="0"/>
              <a:ea typeface="Calibri" panose="020F0502020204030204" pitchFamily="34" charset="0"/>
              <a:cs typeface="Calibri" panose="020F0502020204030204" pitchFamily="34" charset="0"/>
            </a:endParaRPr>
          </a:p>
          <a:p>
            <a:pPr marL="0" marR="0" lvl="0" indent="0" algn="ctr" rtl="0">
              <a:spcBef>
                <a:spcPts val="0"/>
              </a:spcBef>
              <a:spcAft>
                <a:spcPts val="0"/>
              </a:spcAft>
              <a:buNone/>
            </a:pPr>
            <a:r>
              <a:rPr lang="en-US" sz="1600" b="1">
                <a:solidFill>
                  <a:schemeClr val="dk1"/>
                </a:solidFill>
                <a:latin typeface="Calibri" panose="020F0502020204030204" pitchFamily="34" charset="0"/>
                <a:ea typeface="Calibri" panose="020F0502020204030204" pitchFamily="34" charset="0"/>
                <a:cs typeface="Calibri" panose="020F0502020204030204" pitchFamily="34" charset="0"/>
                <a:sym typeface="Calibri"/>
              </a:rPr>
              <a:t>Award</a:t>
            </a:r>
            <a:endParaRPr sz="1600" b="1">
              <a:latin typeface="Calibri" panose="020F0502020204030204" pitchFamily="34" charset="0"/>
              <a:ea typeface="Calibri" panose="020F0502020204030204" pitchFamily="34" charset="0"/>
              <a:cs typeface="Calibri" panose="020F0502020204030204" pitchFamily="34" charset="0"/>
            </a:endParaRPr>
          </a:p>
        </p:txBody>
      </p:sp>
      <p:pic>
        <p:nvPicPr>
          <p:cNvPr id="691" name="Google Shape;691;p77" descr="https://filestore.scouting.org/filestore/commissioner/images/ArrowheadHonor_thumb.jpg"/>
          <p:cNvPicPr preferRelativeResize="0"/>
          <p:nvPr/>
        </p:nvPicPr>
        <p:blipFill rotWithShape="1">
          <a:blip r:embed="rId6">
            <a:alphaModFix/>
          </a:blip>
          <a:srcRect/>
          <a:stretch/>
        </p:blipFill>
        <p:spPr>
          <a:xfrm>
            <a:off x="466885" y="3738027"/>
            <a:ext cx="1263808" cy="1398567"/>
          </a:xfrm>
          <a:prstGeom prst="rect">
            <a:avLst/>
          </a:prstGeom>
          <a:noFill/>
          <a:ln>
            <a:noFill/>
          </a:ln>
        </p:spPr>
      </p:pic>
      <p:sp>
        <p:nvSpPr>
          <p:cNvPr id="692" name="Google Shape;692;p77"/>
          <p:cNvSpPr txBox="1"/>
          <p:nvPr/>
        </p:nvSpPr>
        <p:spPr>
          <a:xfrm>
            <a:off x="289718" y="5189064"/>
            <a:ext cx="1872821"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Arrowhead Honor</a:t>
            </a:r>
            <a:endParaRPr sz="1600" b="1"/>
          </a:p>
        </p:txBody>
      </p:sp>
      <p:pic>
        <p:nvPicPr>
          <p:cNvPr id="693" name="Google Shape;693;p77" descr="A picture containing food&#10;&#10;Description automatically generated"/>
          <p:cNvPicPr preferRelativeResize="0"/>
          <p:nvPr/>
        </p:nvPicPr>
        <p:blipFill rotWithShape="1">
          <a:blip r:embed="rId7">
            <a:alphaModFix/>
          </a:blip>
          <a:srcRect/>
          <a:stretch/>
        </p:blipFill>
        <p:spPr>
          <a:xfrm>
            <a:off x="5685313" y="3569237"/>
            <a:ext cx="2183642" cy="914400"/>
          </a:xfrm>
          <a:prstGeom prst="rect">
            <a:avLst/>
          </a:prstGeom>
          <a:noFill/>
          <a:ln>
            <a:noFill/>
          </a:ln>
        </p:spPr>
      </p:pic>
      <p:sp>
        <p:nvSpPr>
          <p:cNvPr id="694" name="Google Shape;694;p77"/>
          <p:cNvSpPr txBox="1"/>
          <p:nvPr/>
        </p:nvSpPr>
        <p:spPr>
          <a:xfrm>
            <a:off x="5779104" y="4597181"/>
            <a:ext cx="1996059" cy="33851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a:solidFill>
                  <a:schemeClr val="dk1"/>
                </a:solidFill>
                <a:latin typeface="Calibri"/>
                <a:ea typeface="Calibri"/>
                <a:cs typeface="Calibri"/>
                <a:sym typeface="Calibri"/>
              </a:rPr>
              <a:t>Commissioners Key</a:t>
            </a:r>
            <a:endParaRPr sz="1600" b="1"/>
          </a:p>
        </p:txBody>
      </p:sp>
      <p:pic>
        <p:nvPicPr>
          <p:cNvPr id="2" name="Picture 1">
            <a:extLst>
              <a:ext uri="{FF2B5EF4-FFF2-40B4-BE49-F238E27FC236}">
                <a16:creationId xmlns:a16="http://schemas.microsoft.com/office/drawing/2014/main" id="{9DC085BD-A10B-3D9B-9E4B-D135C4233EC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057678" y="5481141"/>
            <a:ext cx="1028040" cy="1028040"/>
          </a:xfrm>
          <a:prstGeom prst="rect">
            <a:avLst/>
          </a:prstGeom>
        </p:spPr>
      </p:pic>
      <p:sp>
        <p:nvSpPr>
          <p:cNvPr id="4" name="TextBox 3">
            <a:extLst>
              <a:ext uri="{FF2B5EF4-FFF2-40B4-BE49-F238E27FC236}">
                <a16:creationId xmlns:a16="http://schemas.microsoft.com/office/drawing/2014/main" id="{957C9987-C57C-0E36-9D9D-A70D67F5CF47}"/>
              </a:ext>
            </a:extLst>
          </p:cNvPr>
          <p:cNvSpPr txBox="1"/>
          <p:nvPr/>
        </p:nvSpPr>
        <p:spPr>
          <a:xfrm>
            <a:off x="2933263" y="5727221"/>
            <a:ext cx="3843870" cy="584775"/>
          </a:xfrm>
          <a:prstGeom prst="rect">
            <a:avLst/>
          </a:prstGeom>
          <a:noFill/>
        </p:spPr>
        <p:txBody>
          <a:bodyPr wrap="square">
            <a:spAutoFit/>
          </a:bodyPr>
          <a:lstStyle/>
          <a:p>
            <a:pPr marL="0" marR="0"/>
            <a:r>
              <a:rPr lang="en-US" sz="1600" b="1" u="sng">
                <a:solidFill>
                  <a:srgbClr val="0563C1"/>
                </a:solidFill>
                <a:effectLst/>
                <a:latin typeface="Calibri" panose="020F0502020204030204" pitchFamily="34" charset="0"/>
                <a:ea typeface="Times New Roman" panose="02020603050405020304" pitchFamily="18" charset="0"/>
                <a:hlinkClick r:id="rId9"/>
              </a:rPr>
              <a:t>https://www.scouting.org/commissioners/recognition/</a:t>
            </a:r>
            <a:endParaRPr lang="en-US" sz="1600">
              <a:effectLst/>
              <a:latin typeface="Times New Roman" panose="02020603050405020304" pitchFamily="18" charset="0"/>
              <a:ea typeface="Times New Roman" panose="02020603050405020304" pitchFamily="18" charset="0"/>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699"/>
        <p:cNvGrpSpPr/>
        <p:nvPr/>
      </p:nvGrpSpPr>
      <p:grpSpPr>
        <a:xfrm>
          <a:off x="0" y="0"/>
          <a:ext cx="0" cy="0"/>
          <a:chOff x="0" y="0"/>
          <a:chExt cx="0" cy="0"/>
        </a:xfrm>
      </p:grpSpPr>
      <p:sp>
        <p:nvSpPr>
          <p:cNvPr id="700" name="Google Shape;700;p78"/>
          <p:cNvSpPr/>
          <p:nvPr/>
        </p:nvSpPr>
        <p:spPr>
          <a:xfrm>
            <a:off x="3218702" y="1327750"/>
            <a:ext cx="5295906" cy="5170606"/>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n-US" sz="2800" b="1" dirty="0">
                <a:solidFill>
                  <a:schemeClr val="dk1"/>
                </a:solidFill>
                <a:ea typeface="Calibri"/>
                <a:cs typeface="Calibri"/>
                <a:sym typeface="Calibri"/>
              </a:rPr>
              <a:t>Program Acclimation</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Supplemental training at monthly district commissioner  meetings</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Scouting America Learn Center</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College of Commissioner Science</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Wood Badge</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Philmont Training Center</a:t>
            </a:r>
            <a:endParaRPr sz="2800" b="1" dirty="0"/>
          </a:p>
          <a:p>
            <a:pPr marL="342900" marR="0" lvl="0" indent="-342900" algn="l" rtl="0">
              <a:spcBef>
                <a:spcPts val="1000"/>
              </a:spcBef>
              <a:spcAft>
                <a:spcPts val="0"/>
              </a:spcAft>
              <a:buClr>
                <a:schemeClr val="dk1"/>
              </a:buClr>
              <a:buSzPts val="2400"/>
              <a:buFont typeface="Arial"/>
              <a:buChar char="•"/>
            </a:pPr>
            <a:r>
              <a:rPr lang="en-US" sz="2800" b="1" dirty="0">
                <a:solidFill>
                  <a:schemeClr val="dk1"/>
                </a:solidFill>
                <a:ea typeface="Calibri"/>
                <a:cs typeface="Calibri"/>
                <a:sym typeface="Calibri"/>
              </a:rPr>
              <a:t>Impact Sessions</a:t>
            </a:r>
            <a:endParaRPr sz="2800" b="1" dirty="0"/>
          </a:p>
        </p:txBody>
      </p:sp>
      <p:sp>
        <p:nvSpPr>
          <p:cNvPr id="701" name="Google Shape;701;p78"/>
          <p:cNvSpPr/>
          <p:nvPr/>
        </p:nvSpPr>
        <p:spPr>
          <a:xfrm>
            <a:off x="304800" y="359644"/>
            <a:ext cx="9144000" cy="646290"/>
          </a:xfrm>
          <a:prstGeom prst="rect">
            <a:avLst/>
          </a:prstGeom>
          <a:noFill/>
          <a:ln>
            <a:noFill/>
          </a:ln>
        </p:spPr>
        <p:txBody>
          <a:bodyPr spcFirstLastPara="1" wrap="square" lIns="91425" tIns="45700" rIns="91425" bIns="45700" anchor="t" anchorCtr="0">
            <a:spAutoFit/>
          </a:bodyPr>
          <a:lstStyle/>
          <a:p>
            <a:pPr marL="0" marR="0" lvl="0" indent="0" rtl="0">
              <a:spcBef>
                <a:spcPts val="0"/>
              </a:spcBef>
              <a:spcAft>
                <a:spcPts val="0"/>
              </a:spcAft>
              <a:buNone/>
            </a:pPr>
            <a:r>
              <a:rPr lang="en-US" sz="3600" b="1" dirty="0">
                <a:solidFill>
                  <a:schemeClr val="dk1"/>
                </a:solidFill>
                <a:latin typeface="Calibri"/>
                <a:ea typeface="Calibri"/>
                <a:cs typeface="Calibri"/>
                <a:sym typeface="Calibri"/>
              </a:rPr>
              <a:t>Additional Training</a:t>
            </a:r>
            <a:endParaRPr sz="3600" b="1" dirty="0">
              <a:solidFill>
                <a:schemeClr val="dk1"/>
              </a:solidFill>
              <a:latin typeface="Calibri"/>
              <a:ea typeface="Calibri"/>
              <a:cs typeface="Calibri"/>
              <a:sym typeface="Calibri"/>
            </a:endParaRPr>
          </a:p>
        </p:txBody>
      </p:sp>
      <p:pic>
        <p:nvPicPr>
          <p:cNvPr id="3" name="Picture 2">
            <a:extLst>
              <a:ext uri="{FF2B5EF4-FFF2-40B4-BE49-F238E27FC236}">
                <a16:creationId xmlns:a16="http://schemas.microsoft.com/office/drawing/2014/main" id="{1BF88028-8911-4CAF-23F3-D323A94AC104}"/>
              </a:ext>
            </a:extLst>
          </p:cNvPr>
          <p:cNvPicPr>
            <a:picLocks noChangeAspect="1"/>
          </p:cNvPicPr>
          <p:nvPr/>
        </p:nvPicPr>
        <p:blipFill>
          <a:blip r:embed="rId3"/>
          <a:stretch>
            <a:fillRect/>
          </a:stretch>
        </p:blipFill>
        <p:spPr>
          <a:xfrm>
            <a:off x="629392" y="2357528"/>
            <a:ext cx="2140656" cy="21429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500"/>
                                  </p:stCondLst>
                                  <p:childTnLst>
                                    <p:set>
                                      <p:cBhvr>
                                        <p:cTn id="6" dur="1" fill="hold">
                                          <p:stCondLst>
                                            <p:cond delay="0"/>
                                          </p:stCondLst>
                                        </p:cTn>
                                        <p:tgtEl>
                                          <p:spTgt spid="700">
                                            <p:txEl>
                                              <p:pRg st="0" end="0"/>
                                            </p:txEl>
                                          </p:spTgt>
                                        </p:tgtEl>
                                        <p:attrNameLst>
                                          <p:attrName>style.visibility</p:attrName>
                                        </p:attrNameLst>
                                      </p:cBhvr>
                                      <p:to>
                                        <p:strVal val="visible"/>
                                      </p:to>
                                    </p:set>
                                    <p:animEffect transition="in" filter="fade">
                                      <p:cBhvr>
                                        <p:cTn id="7" dur="500"/>
                                        <p:tgtEl>
                                          <p:spTgt spid="700">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700">
                                            <p:txEl>
                                              <p:pRg st="1" end="1"/>
                                            </p:txEl>
                                          </p:spTgt>
                                        </p:tgtEl>
                                        <p:attrNameLst>
                                          <p:attrName>style.visibility</p:attrName>
                                        </p:attrNameLst>
                                      </p:cBhvr>
                                      <p:to>
                                        <p:strVal val="visible"/>
                                      </p:to>
                                    </p:set>
                                    <p:animEffect transition="in" filter="fade">
                                      <p:cBhvr>
                                        <p:cTn id="11" dur="500"/>
                                        <p:tgtEl>
                                          <p:spTgt spid="700">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500"/>
                                  </p:stCondLst>
                                  <p:childTnLst>
                                    <p:set>
                                      <p:cBhvr>
                                        <p:cTn id="14" dur="1" fill="hold">
                                          <p:stCondLst>
                                            <p:cond delay="0"/>
                                          </p:stCondLst>
                                        </p:cTn>
                                        <p:tgtEl>
                                          <p:spTgt spid="700">
                                            <p:txEl>
                                              <p:pRg st="2" end="2"/>
                                            </p:txEl>
                                          </p:spTgt>
                                        </p:tgtEl>
                                        <p:attrNameLst>
                                          <p:attrName>style.visibility</p:attrName>
                                        </p:attrNameLst>
                                      </p:cBhvr>
                                      <p:to>
                                        <p:strVal val="visible"/>
                                      </p:to>
                                    </p:set>
                                    <p:animEffect transition="in" filter="fade">
                                      <p:cBhvr>
                                        <p:cTn id="15" dur="500"/>
                                        <p:tgtEl>
                                          <p:spTgt spid="700">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500"/>
                                  </p:stCondLst>
                                  <p:childTnLst>
                                    <p:set>
                                      <p:cBhvr>
                                        <p:cTn id="18" dur="1" fill="hold">
                                          <p:stCondLst>
                                            <p:cond delay="0"/>
                                          </p:stCondLst>
                                        </p:cTn>
                                        <p:tgtEl>
                                          <p:spTgt spid="700">
                                            <p:txEl>
                                              <p:pRg st="3" end="3"/>
                                            </p:txEl>
                                          </p:spTgt>
                                        </p:tgtEl>
                                        <p:attrNameLst>
                                          <p:attrName>style.visibility</p:attrName>
                                        </p:attrNameLst>
                                      </p:cBhvr>
                                      <p:to>
                                        <p:strVal val="visible"/>
                                      </p:to>
                                    </p:set>
                                    <p:animEffect transition="in" filter="fade">
                                      <p:cBhvr>
                                        <p:cTn id="19" dur="500"/>
                                        <p:tgtEl>
                                          <p:spTgt spid="700">
                                            <p:txEl>
                                              <p:pRg st="3" end="3"/>
                                            </p:txEl>
                                          </p:spTgt>
                                        </p:tgtEl>
                                      </p:cBhvr>
                                    </p:animEffect>
                                  </p:childTnLst>
                                </p:cTn>
                              </p:par>
                            </p:childTnLst>
                          </p:cTn>
                        </p:par>
                        <p:par>
                          <p:cTn id="20" fill="hold">
                            <p:stCondLst>
                              <p:cond delay="2000"/>
                            </p:stCondLst>
                            <p:childTnLst>
                              <p:par>
                                <p:cTn id="21" presetID="10" presetClass="entr" presetSubtype="0" fill="hold" nodeType="afterEffect">
                                  <p:stCondLst>
                                    <p:cond delay="500"/>
                                  </p:stCondLst>
                                  <p:childTnLst>
                                    <p:set>
                                      <p:cBhvr>
                                        <p:cTn id="22" dur="1" fill="hold">
                                          <p:stCondLst>
                                            <p:cond delay="0"/>
                                          </p:stCondLst>
                                        </p:cTn>
                                        <p:tgtEl>
                                          <p:spTgt spid="700">
                                            <p:txEl>
                                              <p:pRg st="4" end="4"/>
                                            </p:txEl>
                                          </p:spTgt>
                                        </p:tgtEl>
                                        <p:attrNameLst>
                                          <p:attrName>style.visibility</p:attrName>
                                        </p:attrNameLst>
                                      </p:cBhvr>
                                      <p:to>
                                        <p:strVal val="visible"/>
                                      </p:to>
                                    </p:set>
                                    <p:animEffect transition="in" filter="fade">
                                      <p:cBhvr>
                                        <p:cTn id="23" dur="500"/>
                                        <p:tgtEl>
                                          <p:spTgt spid="700">
                                            <p:txEl>
                                              <p:pRg st="4" end="4"/>
                                            </p:txEl>
                                          </p:spTgt>
                                        </p:tgtEl>
                                      </p:cBhvr>
                                    </p:animEffect>
                                  </p:childTnLst>
                                </p:cTn>
                              </p:par>
                            </p:childTnLst>
                          </p:cTn>
                        </p:par>
                        <p:par>
                          <p:cTn id="24" fill="hold">
                            <p:stCondLst>
                              <p:cond delay="2500"/>
                            </p:stCondLst>
                            <p:childTnLst>
                              <p:par>
                                <p:cTn id="25" presetID="10" presetClass="entr" presetSubtype="0" fill="hold" nodeType="afterEffect">
                                  <p:stCondLst>
                                    <p:cond delay="500"/>
                                  </p:stCondLst>
                                  <p:childTnLst>
                                    <p:set>
                                      <p:cBhvr>
                                        <p:cTn id="26" dur="1" fill="hold">
                                          <p:stCondLst>
                                            <p:cond delay="0"/>
                                          </p:stCondLst>
                                        </p:cTn>
                                        <p:tgtEl>
                                          <p:spTgt spid="700">
                                            <p:txEl>
                                              <p:pRg st="5" end="5"/>
                                            </p:txEl>
                                          </p:spTgt>
                                        </p:tgtEl>
                                        <p:attrNameLst>
                                          <p:attrName>style.visibility</p:attrName>
                                        </p:attrNameLst>
                                      </p:cBhvr>
                                      <p:to>
                                        <p:strVal val="visible"/>
                                      </p:to>
                                    </p:set>
                                    <p:animEffect transition="in" filter="fade">
                                      <p:cBhvr>
                                        <p:cTn id="27" dur="500"/>
                                        <p:tgtEl>
                                          <p:spTgt spid="700">
                                            <p:txEl>
                                              <p:pRg st="5" end="5"/>
                                            </p:txEl>
                                          </p:spTgt>
                                        </p:tgtEl>
                                      </p:cBhvr>
                                    </p:animEffect>
                                  </p:childTnLst>
                                </p:cTn>
                              </p:par>
                            </p:childTnLst>
                          </p:cTn>
                        </p:par>
                        <p:par>
                          <p:cTn id="28" fill="hold">
                            <p:stCondLst>
                              <p:cond delay="3500"/>
                            </p:stCondLst>
                            <p:childTnLst>
                              <p:par>
                                <p:cTn id="29" presetID="10" presetClass="entr" presetSubtype="0" fill="hold" nodeType="afterEffect">
                                  <p:stCondLst>
                                    <p:cond delay="500"/>
                                  </p:stCondLst>
                                  <p:childTnLst>
                                    <p:set>
                                      <p:cBhvr>
                                        <p:cTn id="30" dur="1" fill="hold">
                                          <p:stCondLst>
                                            <p:cond delay="0"/>
                                          </p:stCondLst>
                                        </p:cTn>
                                        <p:tgtEl>
                                          <p:spTgt spid="700">
                                            <p:txEl>
                                              <p:pRg st="6" end="6"/>
                                            </p:txEl>
                                          </p:spTgt>
                                        </p:tgtEl>
                                        <p:attrNameLst>
                                          <p:attrName>style.visibility</p:attrName>
                                        </p:attrNameLst>
                                      </p:cBhvr>
                                      <p:to>
                                        <p:strVal val="visible"/>
                                      </p:to>
                                    </p:set>
                                    <p:animEffect transition="in" filter="fade">
                                      <p:cBhvr>
                                        <p:cTn id="31" dur="500"/>
                                        <p:tgtEl>
                                          <p:spTgt spid="7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707"/>
        <p:cNvGrpSpPr/>
        <p:nvPr/>
      </p:nvGrpSpPr>
      <p:grpSpPr>
        <a:xfrm>
          <a:off x="0" y="0"/>
          <a:ext cx="0" cy="0"/>
          <a:chOff x="0" y="0"/>
          <a:chExt cx="0" cy="0"/>
        </a:xfrm>
      </p:grpSpPr>
      <p:sp>
        <p:nvSpPr>
          <p:cNvPr id="709" name="Google Shape;709;p79"/>
          <p:cNvSpPr/>
          <p:nvPr/>
        </p:nvSpPr>
        <p:spPr>
          <a:xfrm>
            <a:off x="211014" y="1403060"/>
            <a:ext cx="8581293"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dirty="0">
                <a:solidFill>
                  <a:schemeClr val="dk1"/>
                </a:solidFill>
                <a:latin typeface="Calibri"/>
                <a:ea typeface="Calibri"/>
                <a:cs typeface="Calibri"/>
                <a:sym typeface="Calibri"/>
              </a:rPr>
              <a:t>Commissioner Manuals </a:t>
            </a:r>
            <a:endParaRPr sz="3600" dirty="0"/>
          </a:p>
          <a:p>
            <a:pPr marL="0" marR="0" lvl="0" indent="0" algn="ctr" rtl="0">
              <a:spcBef>
                <a:spcPts val="0"/>
              </a:spcBef>
              <a:spcAft>
                <a:spcPts val="0"/>
              </a:spcAft>
              <a:buNone/>
            </a:pPr>
            <a:r>
              <a:rPr lang="en-US" sz="3600" b="1" dirty="0">
                <a:solidFill>
                  <a:schemeClr val="dk1"/>
                </a:solidFill>
                <a:latin typeface="Calibri"/>
                <a:ea typeface="Calibri"/>
                <a:cs typeface="Calibri"/>
                <a:sym typeface="Calibri"/>
              </a:rPr>
              <a:t>and Resources</a:t>
            </a:r>
            <a:endParaRPr sz="3600" b="1" dirty="0">
              <a:solidFill>
                <a:schemeClr val="dk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BD47E756-EE17-6920-C48C-9B815B3B8D7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87170" y="4163602"/>
            <a:ext cx="1569660" cy="1569660"/>
          </a:xfrm>
          <a:prstGeom prst="rect">
            <a:avLst/>
          </a:prstGeom>
        </p:spPr>
      </p:pic>
      <p:sp>
        <p:nvSpPr>
          <p:cNvPr id="4" name="TextBox 3">
            <a:extLst>
              <a:ext uri="{FF2B5EF4-FFF2-40B4-BE49-F238E27FC236}">
                <a16:creationId xmlns:a16="http://schemas.microsoft.com/office/drawing/2014/main" id="{01D980C1-C1C5-54FD-BF81-90F2A93B674B}"/>
              </a:ext>
            </a:extLst>
          </p:cNvPr>
          <p:cNvSpPr txBox="1"/>
          <p:nvPr/>
        </p:nvSpPr>
        <p:spPr>
          <a:xfrm>
            <a:off x="2494344" y="3095694"/>
            <a:ext cx="4572000" cy="369332"/>
          </a:xfrm>
          <a:prstGeom prst="rect">
            <a:avLst/>
          </a:prstGeom>
          <a:noFill/>
        </p:spPr>
        <p:txBody>
          <a:bodyPr wrap="square">
            <a:spAutoFit/>
          </a:bodyPr>
          <a:lstStyle/>
          <a:p>
            <a:pPr marL="0" lvl="0" indent="0" algn="l" rtl="0">
              <a:spcBef>
                <a:spcPts val="0"/>
              </a:spcBef>
              <a:spcAft>
                <a:spcPts val="0"/>
              </a:spcAft>
              <a:buNone/>
            </a:pPr>
            <a:r>
              <a:rPr lang="en-US" u="sng" dirty="0">
                <a:solidFill>
                  <a:schemeClr val="hlink"/>
                </a:solidFill>
                <a:latin typeface="Calibri" panose="020F0502020204030204" pitchFamily="34" charset="0"/>
                <a:ea typeface="Calibri" panose="020F0502020204030204" pitchFamily="34" charset="0"/>
                <a:cs typeface="Calibri" panose="020F0502020204030204" pitchFamily="34" charset="0"/>
                <a:hlinkClick r:id="rId4"/>
              </a:rPr>
              <a:t>www.Scouting.org/commissioners/manuals</a:t>
            </a:r>
            <a:endParaRPr lang="en-US" dirty="0">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PST Slide Master NEW 2025 Template (1)">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Commissioner Training Template</Template>
  <TotalTime>9120</TotalTime>
  <Words>14101</Words>
  <Application>Microsoft Office PowerPoint</Application>
  <PresentationFormat>On-screen Show (4:3)</PresentationFormat>
  <Paragraphs>1268</Paragraphs>
  <Slides>104</Slides>
  <Notes>104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104</vt:i4>
      </vt:variant>
    </vt:vector>
  </HeadingPairs>
  <TitlesOfParts>
    <vt:vector size="112" baseType="lpstr">
      <vt:lpstr>AGaramond-Regular</vt:lpstr>
      <vt:lpstr>Aptos</vt:lpstr>
      <vt:lpstr>Arial</vt:lpstr>
      <vt:lpstr>Calibri</vt:lpstr>
      <vt:lpstr>Symbol</vt:lpstr>
      <vt:lpstr>Times New Roman</vt:lpstr>
      <vt:lpstr>Wingdings 2</vt:lpstr>
      <vt:lpstr>PST Slide Master NEW 2025 Template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Six W’s!</vt:lpstr>
      <vt:lpstr>The First “W”</vt:lpstr>
      <vt:lpstr>The Second “W”</vt:lpstr>
      <vt:lpstr>The Third “W”</vt:lpstr>
      <vt:lpstr>The Fourth “W”</vt:lpstr>
      <vt:lpstr>The Fifth “W”</vt:lpstr>
      <vt:lpstr>The Sixth “W”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Closing</vt:lpstr>
      <vt:lpstr>Networking Time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
  <cp:lastModifiedBy>Kresha Alvarado</cp:lastModifiedBy>
  <cp:revision>438</cp:revision>
  <cp:lastPrinted>2020-09-17T18:18:44Z</cp:lastPrinted>
  <dcterms:created xsi:type="dcterms:W3CDTF">2017-07-23T20:12:19Z</dcterms:created>
  <dcterms:modified xsi:type="dcterms:W3CDTF">2025-08-28T01:24:55Z</dcterms:modified>
  <cp:contentStatus/>
</cp:coreProperties>
</file>